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6_39EE2CBB.xml" ContentType="application/vnd.ms-powerpoint.comments+xml"/>
  <Override PartName="/ppt/notesSlides/notesSlide12.xml" ContentType="application/vnd.openxmlformats-officedocument.presentationml.notesSlide+xml"/>
  <Override PartName="/ppt/comments/modernComment_138_19F1F0E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3D_5D91D8D4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44_6EF96BC7.xml" ContentType="application/vnd.ms-powerpoint.comments+xml"/>
  <Override PartName="/ppt/notesSlides/notesSlide21.xml" ContentType="application/vnd.openxmlformats-officedocument.presentationml.notesSlide+xml"/>
  <Override PartName="/ppt/comments/modernComment_12F_700C754D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49_3C18C7AB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152_145A9B3A.xml" ContentType="application/vnd.ms-powerpoint.comments+xml"/>
  <Override PartName="/ppt/notesSlides/notesSlide31.xml" ContentType="application/vnd.openxmlformats-officedocument.presentationml.notesSlide+xml"/>
  <Override PartName="/ppt/comments/modernComment_148_127DB001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46"/>
  </p:notesMasterIdLst>
  <p:sldIdLst>
    <p:sldId id="288" r:id="rId6"/>
    <p:sldId id="298" r:id="rId7"/>
    <p:sldId id="301" r:id="rId8"/>
    <p:sldId id="314" r:id="rId9"/>
    <p:sldId id="302" r:id="rId10"/>
    <p:sldId id="315" r:id="rId11"/>
    <p:sldId id="308" r:id="rId12"/>
    <p:sldId id="309" r:id="rId13"/>
    <p:sldId id="307" r:id="rId14"/>
    <p:sldId id="311" r:id="rId15"/>
    <p:sldId id="310" r:id="rId16"/>
    <p:sldId id="312" r:id="rId17"/>
    <p:sldId id="316" r:id="rId18"/>
    <p:sldId id="317" r:id="rId19"/>
    <p:sldId id="313" r:id="rId20"/>
    <p:sldId id="318" r:id="rId21"/>
    <p:sldId id="319" r:id="rId22"/>
    <p:sldId id="320" r:id="rId23"/>
    <p:sldId id="323" r:id="rId24"/>
    <p:sldId id="324" r:id="rId25"/>
    <p:sldId id="303" r:id="rId26"/>
    <p:sldId id="321" r:id="rId27"/>
    <p:sldId id="326" r:id="rId28"/>
    <p:sldId id="333" r:id="rId29"/>
    <p:sldId id="334" r:id="rId30"/>
    <p:sldId id="327" r:id="rId31"/>
    <p:sldId id="329" r:id="rId32"/>
    <p:sldId id="336" r:id="rId33"/>
    <p:sldId id="337" r:id="rId34"/>
    <p:sldId id="338" r:id="rId35"/>
    <p:sldId id="328" r:id="rId36"/>
    <p:sldId id="339" r:id="rId37"/>
    <p:sldId id="335" r:id="rId38"/>
    <p:sldId id="331" r:id="rId39"/>
    <p:sldId id="332" r:id="rId40"/>
    <p:sldId id="325" r:id="rId41"/>
    <p:sldId id="340" r:id="rId42"/>
    <p:sldId id="341" r:id="rId43"/>
    <p:sldId id="342" r:id="rId44"/>
    <p:sldId id="300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E1"/>
    <a:srgbClr val="9201DB"/>
    <a:srgbClr val="ED8801"/>
    <a:srgbClr val="C71585"/>
    <a:srgbClr val="004C7F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6" autoAdjust="0"/>
    <p:restoredTop sz="94660"/>
  </p:normalViewPr>
  <p:slideViewPr>
    <p:cSldViewPr snapToGrid="0">
      <p:cViewPr>
        <p:scale>
          <a:sx n="100" d="100"/>
          <a:sy n="100" d="100"/>
        </p:scale>
        <p:origin x="1160" y="2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modernComment_12F_700C75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878A37-A9E1-4D6C-AEF0-AEAF493A5045}" authorId="{3B756FAD-B075-979F-8521-9929A905EB33}" created="2023-01-18T10:16:05.982">
    <pc:sldMkLst xmlns:pc="http://schemas.microsoft.com/office/powerpoint/2013/main/command">
      <pc:docMk/>
      <pc:sldMk cId="1879864653" sldId="303"/>
    </pc:sldMkLst>
    <p188:txBody>
      <a:bodyPr/>
      <a:lstStyle/>
      <a:p>
        <a:r>
          <a:rPr lang="it-IT"/>
          <a:t>Giulia inizio</a:t>
        </a:r>
      </a:p>
    </p188:txBody>
  </p188:cm>
</p188:cmLst>
</file>

<file path=ppt/comments/modernComment_136_39EE2C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52DFAF-2B05-486D-9CB7-BBDA3C3CD513}" authorId="{3B756FAD-B075-979F-8521-9929A905EB33}" created="2023-01-18T10:15:27.972">
    <pc:sldMkLst xmlns:pc="http://schemas.microsoft.com/office/powerpoint/2013/main/command">
      <pc:docMk/>
      <pc:sldMk cId="971910331" sldId="310"/>
    </pc:sldMkLst>
    <p188:txBody>
      <a:bodyPr/>
      <a:lstStyle/>
      <a:p>
        <a:r>
          <a:rPr lang="it-IT"/>
          <a:t>Giulia</a:t>
        </a:r>
      </a:p>
    </p188:txBody>
  </p188:cm>
</p188:cmLst>
</file>

<file path=ppt/comments/modernComment_138_19F1F0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989257-ED49-4648-9D1A-93CD91EF42A5}" authorId="{3B756FAD-B075-979F-8521-9929A905EB33}" created="2023-01-18T10:15:45.986">
    <pc:sldMkLst xmlns:pc="http://schemas.microsoft.com/office/powerpoint/2013/main/command">
      <pc:docMk/>
      <pc:sldMk cId="435286248" sldId="312"/>
    </pc:sldMkLst>
    <p188:txBody>
      <a:bodyPr/>
      <a:lstStyle/>
      <a:p>
        <a:r>
          <a:rPr lang="it-IT"/>
          <a:t>Nicco inizio
</a:t>
        </a:r>
      </a:p>
    </p188:txBody>
  </p188:cm>
</p188:cmLst>
</file>

<file path=ppt/comments/modernComment_13D_5D91D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5FBAC9-CC4F-4942-A74A-6499ED6828F9}" authorId="{3B756FAD-B075-979F-8521-9929A905EB33}" created="2023-01-03T17:08:50.429">
    <pc:sldMkLst xmlns:pc="http://schemas.microsoft.com/office/powerpoint/2013/main/command">
      <pc:docMk/>
      <pc:sldMk cId="1569839316" sldId="317"/>
    </pc:sldMkLst>
    <p188:txBody>
      <a:bodyPr/>
      <a:lstStyle/>
      <a:p>
        <a:r>
          <a:rPr lang="it-IT"/>
          <a:t>Il problema di ottimizzazione appena esposto è molto complesso poiché richiederebbe l'ottimizzazione dei pesi per ogni passo di ottimizzazione degli alpha che lo renderebbe un problema irrealizzabile computazionalmente parlando. </a:t>
        </a:r>
      </a:p>
    </p188:txBody>
  </p188:cm>
</p188:cmLst>
</file>

<file path=ppt/comments/modernComment_144_6EF96B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5B801A-1A67-4050-AFAD-FA2599CE084A}" authorId="{3B756FAD-B075-979F-8521-9929A905EB33}" created="2023-01-18T10:15:58.687">
    <pc:sldMkLst xmlns:pc="http://schemas.microsoft.com/office/powerpoint/2013/main/command">
      <pc:docMk/>
      <pc:sldMk cId="1861839815" sldId="324"/>
    </pc:sldMkLst>
    <p188:txBody>
      <a:bodyPr/>
      <a:lstStyle/>
      <a:p>
        <a:r>
          <a:rPr lang="it-IT"/>
          <a:t>Nicco fine
</a:t>
        </a:r>
      </a:p>
    </p188:txBody>
  </p188:cm>
</p188:cmLst>
</file>

<file path=ppt/comments/modernComment_148_127DB0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579BF1-F449-40FB-8A97-00D3A78D7F8F}" authorId="{3B756FAD-B075-979F-8521-9929A905EB33}" created="2023-01-18T10:16:29.706">
    <pc:sldMkLst xmlns:pc="http://schemas.microsoft.com/office/powerpoint/2013/main/command">
      <pc:docMk/>
      <pc:sldMk cId="310226945" sldId="328"/>
    </pc:sldMkLst>
    <p188:txBody>
      <a:bodyPr/>
      <a:lstStyle/>
      <a:p>
        <a:r>
          <a:rPr lang="it-IT"/>
          <a:t>Nicco inizio</a:t>
        </a:r>
      </a:p>
    </p188:txBody>
  </p188:cm>
</p188:cmLst>
</file>

<file path=ppt/comments/modernComment_149_3C18C7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0A21B5-3B1B-4585-950A-5989CBFE935D}" authorId="{3B756FAD-B075-979F-8521-9929A905EB33}" created="2023-01-21T11:59:42.581">
    <pc:sldMkLst xmlns:pc="http://schemas.microsoft.com/office/powerpoint/2013/main/command">
      <pc:docMk/>
      <pc:sldMk cId="1008256939" sldId="329"/>
    </pc:sldMkLst>
    <p188:txBody>
      <a:bodyPr/>
      <a:lstStyle/>
      <a:p>
        <a:r>
          <a:rPr lang="it-IT"/>
          <a:t>Non sarebbe meglio test loss più che validation?</a:t>
        </a:r>
      </a:p>
    </p188:txBody>
  </p188:cm>
</p188:cmLst>
</file>

<file path=ppt/comments/modernComment_152_145A9B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C69F15-F951-4B53-BAA6-A0B668A1DC5C}" authorId="{3B756FAD-B075-979F-8521-9929A905EB33}" created="2023-01-18T10:16:20.826">
    <pc:sldMkLst xmlns:pc="http://schemas.microsoft.com/office/powerpoint/2013/main/command">
      <pc:docMk/>
      <pc:sldMk cId="341482298" sldId="338"/>
    </pc:sldMkLst>
    <p188:txBody>
      <a:bodyPr/>
      <a:lstStyle/>
      <a:p>
        <a:r>
          <a:rPr lang="it-IT"/>
          <a:t>Giulia fine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0:58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99 24575,'38'0'0,"0"-1"0,1 2 0,56 9 0,-68-5 0,74 17 0,-79-17 0,1-1 0,-1 0 0,29-1 0,8 2 0,-10 1 0,111 12 0,-93-13 0,126 4 0,834-9 0,-1022 0 0,0-1 0,0 0 0,0 0 0,0 0 0,0 0 0,0-1 0,0 0 0,-1 0 0,1 0 0,-1 0 0,1-1 0,-1 0 0,0 0 0,0 0 0,0 0 0,-1 0 0,1-1 0,-1 0 0,1 0 0,-1 0 0,-1 0 0,1 0 0,0-1 0,-1 1 0,0-1 0,0 0 0,-1 0 0,1 1 0,-1-1 0,0 0 0,0 0 0,0-7 0,-1-30 0,1 49 0,-1-1 0,1 0 0,-1 1 0,0-1 0,-1 0 0,-1 7 0,2-13 0,-1 1 0,1-1 0,0 0 0,-1 0 0,1 1 0,-1-1 0,1 0 0,0 0 0,-1 0 0,1 1 0,-1-1 0,1 0 0,-1 0 0,1 0 0,-1 0 0,1 0 0,-1 0 0,1 0 0,-1 0 0,1 0 0,0 0 0,-1-1 0,1 1 0,-1 0 0,1 0 0,-1 0 0,0-1 0,-14-6 0,9 4 0,-9-4 0,0 1 0,-1 1 0,0 1 0,0 1 0,-1 0 0,-19-1 0,-101 3 0,7 1 0,26-16 0,73 10 0,-62-4 0,31 2 0,45 5 0,-32-2 0,25 5 0,-37-1 0,-104 12 0,107-5 0,-1-3 0,-63-4 0,31-1 0,-633 2 0,722 0 0,0 0 0,0 0 0,0 0 0,1 0 0,-1 0 0,0 0 0,0 1 0,0-1 0,0 1 0,0 0 0,0-1 0,1 1 0,-1 0 0,0 0 0,1 0 0,-1 0 0,0 0 0,1 0 0,-1 1 0,1-1 0,-2 3 0,1-1 0,0 0 0,1 1 0,0-1 0,0 1 0,0-1 0,0 1 0,1-1 0,-1 1 0,1-1 0,0 1 0,0 4 0,1 8 0,2 83 0,-3-98 0,0 0 0,0 0 0,0 1 0,0-1 0,1 0 0,-1 0 0,0 1 0,0-1 0,1 0 0,-1 0 0,1 0 0,-1 0 0,1 0 0,0 0 0,-1 0 0,1 0 0,0 0 0,0 0 0,0 0 0,-1 0 0,1 0 0,0-1 0,0 1 0,0 0 0,0-1 0,1 1 0,-1-1 0,0 1 0,0-1 0,0 1 0,0-1 0,0 0 0,1 1 0,-1-1 0,0 0 0,0 0 0,1 0 0,1 0 0,4-1 0,1-1 0,0 0 0,-1 0 0,1 0 0,8-5 0,10-3 0,-1 6 0,0 1 0,1 1 0,0 1 0,34 4 0,4-1 0,537-2 0,-599 0 0,-1 0 0,1 0 0,-1 0 0,0 0 0,1 0 0,-1 0 0,1 0 0,-1-1 0,0 1 0,1 0 0,-1-1 0,2 0 0,-3 1 0,0-1 0,0 1 0,0 0 0,0-1 0,0 1 0,0 0 0,0-1 0,0 1 0,-1 0 0,1-1 0,0 1 0,0 0 0,0 0 0,0-1 0,-1 1 0,1 0 0,0 0 0,0-1 0,0 1 0,-1 0 0,1 0 0,0 0 0,0 0 0,-1-1 0,1 1 0,0 0 0,-1 0 0,1 0 0,0 0 0,-1 0 0,1 0 0,-37-15 0,12 8 0,-1 2 0,-1 0 0,1 2 0,0 1 0,-45 2 0,-18-2 0,74-1 0,20-1 0,27-2 0,318 5 0,-237 8 0,48 1 0,788-8 0,-947-1 0,0 1 0,0 0 0,0 0 0,0 0 0,0 1 0,0-1 0,-1 0 0,1 1 0,0-1 0,0 1 0,0-1 0,-1 1 0,1 0 0,0 0 0,-1 0 0,1 0 0,-1 0 0,1 0 0,-1 0 0,1 0 0,-1 1 0,2 1 0,-2 1 0,1-1 0,-1 1 0,0-1 0,0 1 0,0 0 0,-1-1 0,1 1 0,-1 0 0,0-1 0,-1 7 0,2-8 0,-1 0 0,0 1 0,0-1 0,-1 0 0,1 0 0,0 0 0,-1 0 0,0 0 0,1 0 0,-1 0 0,0 0 0,0 0 0,0 0 0,0 0 0,0-1 0,0 1 0,-1 0 0,1-1 0,0 1 0,-1-1 0,0 1 0,-2 1 0,2-2 0,0 0 0,-1-1 0,1 1 0,-1 0 0,1-1 0,-1 0 0,1 1 0,-1-1 0,1 0 0,-1 0 0,1-1 0,-1 1 0,1 0 0,-1-1 0,1 1 0,-1-1 0,1 0 0,-4-2 0,-24-10 0,21 8 0,-1 1 0,0 0 0,0 0 0,-1 1 0,1 0 0,-1 1 0,-16-1 0,-2 2 0,2 0 0,1 0 0,-41-9 0,-248-67 0,296 74 0,-30-4 0,38 7 0,-1-1 0,1-1 0,0 0 0,0 0 0,0-1 0,0-1 0,-16-7 0,15 5 0,-1 1 0,1 0 0,-1 1 0,0 1 0,0 0 0,0 0 0,-13 0 0,-96 0 0,114 3 0,4 0 0,-15 0 0,15 0 0,12 0 0,230 1 0,342-3 0,-435-5 320,52-2-2005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02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24575,'87'-1'0,"95"2"0,-114 7 0,7 1 0,196 15 0,0 0 0,-80-12 0,133-7 0,-184-7 0,201 15 0,-329-12 19,67 4 298,-69-4-601,0-2 1,0 1-1,0-1 1,0-1-1,15-4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04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24575,'2294'0'-1365,"-2270"0"-5461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10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1 130 24575,'0'-5'0,"0"0"0,0 0 0,0 0 0,1 1 0,0-1 0,2-8 0,-2 11 0,0 0 0,0 0 0,1 0 0,-1 0 0,1 0 0,-1 0 0,1 0 0,0 0 0,0 1 0,-1-1 0,1 1 0,0-1 0,1 1 0,-1 0 0,2-1 0,25-14 0,-20 10 0,1 0 0,0 1 0,1 0 0,-1 1 0,1 0 0,0 0 0,0 1 0,0 1 0,1 0 0,15-1 0,1939 5 0,-1962-2 0,1 0 0,-1 0 0,0 0 0,1 1 0,-1 0 0,0 0 0,9 3 0,-13-3 0,1-1 0,0 1 0,0-1 0,0 1 0,0-1 0,-1 1 0,1 0 0,0-1 0,0 1 0,-1 0 0,1 0 0,-1 0 0,1-1 0,-1 1 0,1 0 0,-1 0 0,1 0 0,-1 0 0,0 0 0,1 0 0,-1 0 0,0 0 0,0 0 0,0 0 0,0 0 0,0 0 0,0 0 0,0 0 0,0 0 0,0 0 0,-1 0 0,1 0 0,0 0 0,0 0 0,-1 0 0,1 0 0,-1 0 0,1-1 0,-1 1 0,0 1 0,-1 1 0,-1 1 0,1-1 0,-1 0 0,0 0 0,0 0 0,0-1 0,0 1 0,-1-1 0,1 1 0,-1-1 0,1 0 0,-1 0 0,0-1 0,1 1 0,-1-1 0,0 0 0,-7 1 0,-9 2 0,0-1 0,-26 0 0,37-2 0,-335 1 0,177-4 0,-539 2 0,687-1 0,-35-6 0,35 3 0,-34-1 0,-56 6-1365,94-1-5461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5:39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24575,'1'3'0,"-1"-1"0,1 1 0,0-1 0,0 1 0,0-1 0,0 0 0,0 1 0,1-1 0,-1 0 0,4 4 0,8 18 0,-10-6 0,0 1 0,-2-1 0,0 1 0,-1-1 0,-4 30 0,-2-22-1365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998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80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17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7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666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04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169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001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72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8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447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7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866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40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25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714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24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8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161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225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971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14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62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653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767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484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874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40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82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658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165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2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39EE2CB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19F1F0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5D91D8D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6EF96BC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F_700C754D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5.png"/><Relationship Id="rId3" Type="http://schemas.microsoft.com/office/2018/10/relationships/comments" Target="../comments/modernComment_149_3C18C7AB.xml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3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customXml" Target="../ink/ink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2_145A9B3A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127DB00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DARTS vs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25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Type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of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operations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(torch.nn.Conv2d)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Max pooling </a:t>
            </a:r>
            <a:r>
              <a:rPr lang="it-IT" sz="1600" dirty="0">
                <a:sym typeface="Wingdings" panose="05000000000000000000" pitchFamily="2" charset="2"/>
              </a:rPr>
              <a:t>(torch.nn.MaxPool2d)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Average</a:t>
            </a:r>
            <a:r>
              <a:rPr lang="it-IT" sz="1600" b="1" dirty="0">
                <a:sym typeface="Wingdings" panose="05000000000000000000" pitchFamily="2" charset="2"/>
              </a:rPr>
              <a:t> pooling </a:t>
            </a:r>
            <a:r>
              <a:rPr lang="it-IT" sz="1600" dirty="0">
                <a:sym typeface="Wingdings" panose="05000000000000000000" pitchFamily="2" charset="2"/>
              </a:rPr>
              <a:t>(torch.nn.AvgPool2d)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Identity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Zero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(</a:t>
            </a:r>
            <a:r>
              <a:rPr lang="it-IT" sz="1600" dirty="0" err="1">
                <a:sym typeface="Wingdings" panose="05000000000000000000" pitchFamily="2" charset="2"/>
              </a:rPr>
              <a:t>indicates</a:t>
            </a:r>
            <a:r>
              <a:rPr lang="it-IT" sz="1600" dirty="0">
                <a:sym typeface="Wingdings" panose="05000000000000000000" pitchFamily="2" charset="2"/>
              </a:rPr>
              <a:t> a </a:t>
            </a:r>
            <a:r>
              <a:rPr lang="it-IT" sz="1600" dirty="0" err="1">
                <a:sym typeface="Wingdings" panose="05000000000000000000" pitchFamily="2" charset="2"/>
              </a:rPr>
              <a:t>lack</a:t>
            </a:r>
            <a:r>
              <a:rPr lang="it-IT" sz="1600" dirty="0">
                <a:sym typeface="Wingdings" panose="05000000000000000000" pitchFamily="2" charset="2"/>
              </a:rPr>
              <a:t> of connection </a:t>
            </a:r>
            <a:r>
              <a:rPr lang="it-IT" sz="1600" dirty="0" err="1">
                <a:sym typeface="Wingdings" panose="05000000000000000000" pitchFamily="2" charset="2"/>
              </a:rPr>
              <a:t>between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two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nodes</a:t>
            </a:r>
            <a:r>
              <a:rPr lang="it-IT" sz="16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normal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are of stride 1 (</a:t>
            </a:r>
            <a:r>
              <a:rPr lang="it-IT" sz="1600" dirty="0" err="1">
                <a:sym typeface="Wingdings" panose="05000000000000000000" pitchFamily="2" charset="2"/>
              </a:rPr>
              <a:t>if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applicable</a:t>
            </a:r>
            <a:r>
              <a:rPr lang="it-IT" sz="1600" dirty="0">
                <a:sym typeface="Wingdings" panose="05000000000000000000" pitchFamily="2" charset="2"/>
              </a:rPr>
              <a:t>) and the </a:t>
            </a:r>
            <a:r>
              <a:rPr lang="it-IT" sz="1600" dirty="0" err="1">
                <a:sym typeface="Wingdings" panose="05000000000000000000" pitchFamily="2" charset="2"/>
              </a:rPr>
              <a:t>convolved</a:t>
            </a:r>
            <a:r>
              <a:rPr lang="it-IT" sz="1600" dirty="0">
                <a:sym typeface="Wingdings" panose="05000000000000000000" pitchFamily="2" charset="2"/>
              </a:rPr>
              <a:t> feature </a:t>
            </a:r>
            <a:r>
              <a:rPr lang="it-IT" sz="1600" dirty="0" err="1">
                <a:sym typeface="Wingdings" panose="05000000000000000000" pitchFamily="2" charset="2"/>
              </a:rPr>
              <a:t>map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padded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their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reduction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adjacent</a:t>
            </a:r>
            <a:r>
              <a:rPr lang="it-IT" sz="1600" dirty="0">
                <a:sym typeface="Wingdings" panose="05000000000000000000" pitchFamily="2" charset="2"/>
              </a:rPr>
              <a:t> to the input </a:t>
            </a:r>
            <a:r>
              <a:rPr lang="it-IT" sz="1600" dirty="0" err="1">
                <a:sym typeface="Wingdings" panose="05000000000000000000" pitchFamily="2" charset="2"/>
              </a:rPr>
              <a:t>node</a:t>
            </a:r>
            <a:r>
              <a:rPr lang="it-IT" sz="1600" dirty="0">
                <a:sym typeface="Wingdings" panose="05000000000000000000" pitchFamily="2" charset="2"/>
              </a:rPr>
              <a:t> are of stride 2, to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and pooling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additional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parameter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«kernel size» (3 or 5)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E32A08-F95E-A688-9B22-D28C42DB4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7" t="11975" r="7766" b="18816"/>
          <a:stretch/>
        </p:blipFill>
        <p:spPr>
          <a:xfrm>
            <a:off x="276945" y="2558005"/>
            <a:ext cx="7593840" cy="3960014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1F92FD-B6BB-182A-21A3-1789B974552B}"/>
              </a:ext>
            </a:extLst>
          </p:cNvPr>
          <p:cNvSpPr txBox="1"/>
          <p:nvPr/>
        </p:nvSpPr>
        <p:spPr>
          <a:xfrm>
            <a:off x="457170" y="1963966"/>
            <a:ext cx="802707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final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built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dirty="0" err="1">
                <a:sym typeface="Wingdings" panose="05000000000000000000" pitchFamily="2" charset="2"/>
              </a:rPr>
              <a:t>stacking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910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2721542"/>
            <a:ext cx="7747101" cy="313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Instead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searching</a:t>
            </a:r>
            <a:r>
              <a:rPr lang="it-IT" sz="1600" dirty="0">
                <a:sym typeface="Wingdings" panose="05000000000000000000" pitchFamily="2" charset="2"/>
              </a:rPr>
              <a:t> over a discrete set of candidate </a:t>
            </a:r>
            <a:r>
              <a:rPr lang="it-IT" sz="1600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, the idea </a:t>
            </a:r>
            <a:r>
              <a:rPr lang="it-IT" sz="1600" dirty="0" err="1">
                <a:sym typeface="Wingdings" panose="05000000000000000000" pitchFamily="2" charset="2"/>
              </a:rPr>
              <a:t>is</a:t>
            </a:r>
            <a:r>
              <a:rPr lang="it-IT" sz="1600" dirty="0">
                <a:sym typeface="Wingdings" panose="05000000000000000000" pitchFamily="2" charset="2"/>
              </a:rPr>
              <a:t> to relax the </a:t>
            </a:r>
            <a:r>
              <a:rPr lang="it-IT" sz="1600" b="1" dirty="0" err="1">
                <a:sym typeface="Wingdings" panose="05000000000000000000" pitchFamily="2" charset="2"/>
              </a:rPr>
              <a:t>search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space</a:t>
            </a:r>
            <a:r>
              <a:rPr lang="it-IT" sz="1600" b="1" dirty="0">
                <a:sym typeface="Wingdings" panose="05000000000000000000" pitchFamily="2" charset="2"/>
              </a:rPr>
              <a:t> to be </a:t>
            </a:r>
            <a:r>
              <a:rPr lang="it-IT" sz="1600" b="1" dirty="0" err="1">
                <a:sym typeface="Wingdings" panose="05000000000000000000" pitchFamily="2" charset="2"/>
              </a:rPr>
              <a:t>continuous</a:t>
            </a:r>
            <a:r>
              <a:rPr lang="it-IT" sz="1600" dirty="0">
                <a:sym typeface="Wingdings" panose="05000000000000000000" pitchFamily="2" charset="2"/>
              </a:rPr>
              <a:t> 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optimized</a:t>
            </a:r>
            <a:r>
              <a:rPr lang="it-IT" sz="1600" dirty="0">
                <a:sym typeface="Wingdings" panose="05000000000000000000" pitchFamily="2" charset="2"/>
              </a:rPr>
              <a:t> with </a:t>
            </a:r>
            <a:r>
              <a:rPr lang="it-IT" sz="1600" dirty="0" err="1">
                <a:sym typeface="Wingdings" panose="05000000000000000000" pitchFamily="2" charset="2"/>
              </a:rPr>
              <a:t>respect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its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validation</a:t>
            </a:r>
            <a:r>
              <a:rPr lang="it-IT" sz="1600" dirty="0">
                <a:sym typeface="Wingdings" panose="05000000000000000000" pitchFamily="2" charset="2"/>
              </a:rPr>
              <a:t> set by </a:t>
            </a:r>
            <a:r>
              <a:rPr lang="it-IT" sz="1600" b="1" dirty="0" err="1">
                <a:sym typeface="Wingdings" panose="05000000000000000000" pitchFamily="2" charset="2"/>
              </a:rPr>
              <a:t>gradient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descent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To do </a:t>
            </a:r>
            <a:r>
              <a:rPr lang="it-IT" sz="1600" dirty="0" err="1">
                <a:sym typeface="Wingdings" panose="05000000000000000000" pitchFamily="2" charset="2"/>
              </a:rPr>
              <a:t>this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authors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292929"/>
                </a:solidFill>
                <a:effectLst/>
              </a:rPr>
              <a:t>relax the categorical choice of a particular operation to a </a:t>
            </a:r>
            <a:r>
              <a:rPr lang="en-US" sz="1600" dirty="0" err="1">
                <a:solidFill>
                  <a:srgbClr val="292929"/>
                </a:solidFill>
                <a:effectLst/>
              </a:rPr>
              <a:t>softmax</a:t>
            </a:r>
            <a:r>
              <a:rPr lang="en-US" sz="1600" dirty="0">
                <a:solidFill>
                  <a:srgbClr val="292929"/>
                </a:solidFill>
                <a:effectLst/>
              </a:rPr>
              <a:t> over all possible operations: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92929"/>
              </a:solidFill>
              <a:sym typeface="Wingdings" panose="05000000000000000000" pitchFamily="2" charset="2"/>
            </a:endParaRPr>
          </a:p>
          <a:p>
            <a:br>
              <a:rPr lang="en-US" sz="1600" dirty="0"/>
            </a:b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C1CA5-5C10-EBD0-4E33-AD5F7EDB2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78"/>
          <a:stretch/>
        </p:blipFill>
        <p:spPr bwMode="auto">
          <a:xfrm>
            <a:off x="2673894" y="4581254"/>
            <a:ext cx="3313654" cy="8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/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/>
                  <a:t>where the </a:t>
                </a:r>
                <a:r>
                  <a:rPr lang="it-IT" sz="1600" dirty="0" err="1"/>
                  <a:t>operation</a:t>
                </a:r>
                <a:r>
                  <a:rPr lang="it-IT" sz="1600" dirty="0"/>
                  <a:t> mixing weights for a </a:t>
                </a:r>
                <a:r>
                  <a:rPr lang="it-IT" sz="1600" dirty="0" err="1"/>
                  <a:t>pair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nodes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600" dirty="0"/>
                  <a:t> are </a:t>
                </a:r>
                <a:r>
                  <a:rPr lang="it-IT" sz="1600" dirty="0" err="1"/>
                  <a:t>parametrized</a:t>
                </a:r>
                <a:r>
                  <a:rPr lang="it-IT" sz="1600" dirty="0"/>
                  <a:t> by a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sz="1600" dirty="0"/>
                  <a:t> of </a:t>
                </a:r>
                <a:r>
                  <a:rPr lang="it-IT" sz="1600" dirty="0" err="1"/>
                  <a:t>dimension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blipFill>
                <a:blip r:embed="rId5"/>
                <a:stretch>
                  <a:fillRect l="-405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F573261-8888-0818-999A-19C9EE695517}"/>
              </a:ext>
            </a:extLst>
          </p:cNvPr>
          <p:cNvGrpSpPr/>
          <p:nvPr/>
        </p:nvGrpSpPr>
        <p:grpSpPr>
          <a:xfrm>
            <a:off x="2560908" y="1649781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E5A07126-B4F5-3F85-81A1-A4797A3E2BDF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1BE3841-2558-F684-DD7A-BA1B51888FA1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D829AD4C-A842-03F1-E44D-963822BA98E8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0FF7BC6-1777-7A08-6EDF-14733F17CC6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BF39AAD-2401-1A0B-F209-3B919BCCB65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2A9EE234-D962-B27C-AE31-262A9FAFA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283C2A35-02C7-3955-51F7-447FF0CB667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C4358D-4AB4-4721-8FD2-FD709B446F77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2862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00963A-1137-C317-3556-A51CACFF1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7" t="13617" r="11899" b="14080"/>
          <a:stretch/>
        </p:blipFill>
        <p:spPr>
          <a:xfrm>
            <a:off x="5017153" y="2395961"/>
            <a:ext cx="3792858" cy="309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/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At the end of the </a:t>
                </a:r>
                <a:r>
                  <a:rPr lang="it-IT" sz="1600" dirty="0" err="1"/>
                  <a:t>search</a:t>
                </a:r>
                <a:r>
                  <a:rPr lang="it-IT" sz="1600" dirty="0"/>
                  <a:t>, a discrete </a:t>
                </a:r>
                <a:r>
                  <a:rPr lang="it-IT" sz="1600" dirty="0" err="1"/>
                  <a:t>architecture</a:t>
                </a:r>
                <a:r>
                  <a:rPr lang="it-IT" sz="1600" dirty="0"/>
                  <a:t> can be </a:t>
                </a:r>
                <a:r>
                  <a:rPr lang="it-IT" sz="1600" dirty="0" err="1"/>
                  <a:t>obtained</a:t>
                </a:r>
                <a:r>
                  <a:rPr lang="it-IT" sz="1600" dirty="0"/>
                  <a:t> by </a:t>
                </a:r>
                <a:r>
                  <a:rPr lang="it-IT" sz="1600" b="1" dirty="0" err="1"/>
                  <a:t>replacing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each</a:t>
                </a:r>
                <a:r>
                  <a:rPr lang="it-IT" sz="1600" b="1" dirty="0"/>
                  <a:t> mixed </a:t>
                </a:r>
                <a:r>
                  <a:rPr lang="it-IT" sz="1600" b="1" dirty="0" err="1"/>
                  <a:t>operation</a:t>
                </a:r>
                <a:r>
                  <a:rPr lang="it-IT" sz="1600" dirty="0"/>
                  <a:t> with the </a:t>
                </a:r>
                <a:r>
                  <a:rPr lang="it-IT" sz="1600" dirty="0" err="1"/>
                  <a:t>most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likely</a:t>
                </a:r>
                <a:r>
                  <a:rPr lang="it-IT" sz="1600" dirty="0"/>
                  <a:t> one </a:t>
                </a:r>
                <a:br>
                  <a:rPr lang="it-IT" sz="1600" dirty="0"/>
                </a:br>
                <a:r>
                  <a:rPr lang="it-IT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endParaRPr lang="it-IT" sz="1600" dirty="0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To form the discrete architecture, we retain the </a:t>
                </a:r>
                <a:r>
                  <a:rPr lang="en-US" sz="1600" b="1" i="0" u="none" strike="noStrike" baseline="0" dirty="0"/>
                  <a:t>top-2 strongest operations </a:t>
                </a:r>
                <a:r>
                  <a:rPr lang="en-US" sz="1600" b="0" i="0" u="none" strike="noStrike" baseline="0" dirty="0"/>
                  <a:t>outgoing from each node among all non-zero candidate operations.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ensure the </a:t>
                </a:r>
                <a:r>
                  <a:rPr lang="en-US" sz="1600" b="1" dirty="0"/>
                  <a:t>existence of at least a path</a:t>
                </a:r>
                <a:r>
                  <a:rPr lang="en-US" sz="1600" dirty="0"/>
                  <a:t> from the input node to the output one.</a:t>
                </a:r>
                <a:endParaRPr lang="it-IT" sz="1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blipFill>
                <a:blip r:embed="rId4"/>
                <a:stretch>
                  <a:fillRect l="-559" r="-419" b="-1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2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2711CB-2A40-829A-6ADA-6BC75AF87F1F}"/>
              </a:ext>
            </a:extLst>
          </p:cNvPr>
          <p:cNvSpPr txBox="1"/>
          <p:nvPr/>
        </p:nvSpPr>
        <p:spPr>
          <a:xfrm>
            <a:off x="391862" y="2072232"/>
            <a:ext cx="8364386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goal is to jointly learn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architecture α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and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weights w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within all the mixed operations (e.g. weights of the convolution filters).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optimization problem can be posed as to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finding alphas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so that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validation loss is minimized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given that we have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weights that are already optimized on the training set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idea is to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approximate </a:t>
            </a:r>
            <a:r>
              <a:rPr lang="en-US" sz="1600" dirty="0">
                <a:solidFill>
                  <a:srgbClr val="292929"/>
                </a:solidFill>
              </a:rPr>
              <a:t>the optimized weights 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by adapting w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using only a single training step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, without solving the inner optimization completely by training until convergence</a:t>
            </a:r>
            <a:endParaRPr lang="it-IT" sz="16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F025DB-A108-DEA0-0DB7-41C6D2AE1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46"/>
          <a:stretch/>
        </p:blipFill>
        <p:spPr>
          <a:xfrm>
            <a:off x="622106" y="4542662"/>
            <a:ext cx="5570713" cy="1606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/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it-IT" sz="1200" dirty="0"/>
                  <a:t> </a:t>
                </a:r>
                <a:r>
                  <a:rPr lang="it-IT" sz="1200" dirty="0" err="1"/>
                  <a:t>denote</a:t>
                </a:r>
                <a:r>
                  <a:rPr lang="it-IT" sz="1200" dirty="0"/>
                  <a:t> the training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it-IT" sz="1200" dirty="0"/>
                  <a:t> denote the </a:t>
                </a:r>
                <a:r>
                  <a:rPr lang="it-IT" sz="1200" dirty="0" err="1"/>
                  <a:t>validation</a:t>
                </a:r>
                <a:r>
                  <a:rPr lang="it-IT" sz="1200" dirty="0"/>
                  <a:t>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393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method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tasks where there is no gradient available in the search space, instead of gradient descent, </a:t>
            </a:r>
            <a:r>
              <a:rPr lang="en-US" sz="1600" b="1" dirty="0">
                <a:sym typeface="Wingdings" panose="05000000000000000000" pitchFamily="2" charset="2"/>
              </a:rPr>
              <a:t>evolution</a:t>
            </a:r>
            <a:r>
              <a:rPr lang="en-US" sz="1600" dirty="0">
                <a:sym typeface="Wingdings" panose="05000000000000000000" pitchFamily="2" charset="2"/>
              </a:rPr>
              <a:t> is used to optimize the architecture.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Generally, evolutionary algorithms evolve a </a:t>
            </a:r>
            <a:r>
              <a:rPr lang="en-US" sz="1600" b="1" dirty="0">
                <a:sym typeface="Wingdings" panose="05000000000000000000" pitchFamily="2" charset="2"/>
              </a:rPr>
              <a:t>population of models </a:t>
            </a:r>
            <a:r>
              <a:rPr lang="en-US" sz="1600" dirty="0">
                <a:sym typeface="Wingdings" panose="05000000000000000000" pitchFamily="2" charset="2"/>
              </a:rPr>
              <a:t>(i.e., a set of possibly trained networks);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/>
              <a:t>Genetic algorithms </a:t>
            </a:r>
            <a:r>
              <a:rPr lang="en-US" sz="1600" b="0" i="0" u="none" strike="noStrike" baseline="0" dirty="0"/>
              <a:t>are a natural choice </a:t>
            </a:r>
            <a:r>
              <a:rPr lang="en-US" sz="1600" i="0" dirty="0">
                <a:effectLst/>
              </a:rPr>
              <a:t>that are inspired by Charles Darwin’s theory of natural evolution; reflect the process of </a:t>
            </a:r>
            <a:r>
              <a:rPr lang="en-US" sz="1600" b="1" i="0" dirty="0">
                <a:effectLst/>
              </a:rPr>
              <a:t>natural selection.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every evolution step, at least one model from the population </a:t>
            </a:r>
            <a:r>
              <a:rPr lang="en-US" sz="1600" b="1" dirty="0">
                <a:sym typeface="Wingdings" panose="05000000000000000000" pitchFamily="2" charset="2"/>
              </a:rPr>
              <a:t>generate </a:t>
            </a:r>
            <a:r>
              <a:rPr lang="en-US" sz="1600" b="1" dirty="0" err="1">
                <a:sym typeface="Wingdings" panose="05000000000000000000" pitchFamily="2" charset="2"/>
              </a:rPr>
              <a:t>offsprings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by applying mutations or crossover (local operations for NAS).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Neuro-evolutionary methods differ in how they sample parents, update populations, and generate </a:t>
            </a:r>
            <a:r>
              <a:rPr lang="en-US" sz="1600" dirty="0" err="1">
                <a:sym typeface="Wingdings" panose="05000000000000000000" pitchFamily="2" charset="2"/>
              </a:rPr>
              <a:t>offsprings</a:t>
            </a:r>
            <a:r>
              <a:rPr lang="en-US" sz="16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286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2" y="1979099"/>
            <a:ext cx="4548879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Unlike traditional neuro-evolution algorithms, </a:t>
            </a:r>
            <a:r>
              <a:rPr lang="en-US" sz="1600" b="1" i="0" dirty="0" err="1">
                <a:effectLst/>
              </a:rPr>
              <a:t>CoDeepNEAT</a:t>
            </a:r>
            <a:r>
              <a:rPr lang="en-US" sz="1600" b="1" i="0" dirty="0">
                <a:effectLst/>
              </a:rPr>
              <a:t> algorithm </a:t>
            </a:r>
            <a:r>
              <a:rPr lang="en-US" sz="1600" b="0" i="0" dirty="0">
                <a:effectLst/>
              </a:rPr>
              <a:t>not operate on and evolve genomes directly, but instead primarily </a:t>
            </a:r>
            <a:r>
              <a:rPr lang="en-US" sz="1600" b="1" i="0" dirty="0">
                <a:effectLst/>
              </a:rPr>
              <a:t>operates on blueprints and modules</a:t>
            </a:r>
            <a:r>
              <a:rPr lang="en-US" sz="1600" b="0" i="0" dirty="0">
                <a:effectLst/>
              </a:rPr>
              <a:t>.</a:t>
            </a: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721E87-B04B-EA86-AEC8-1A443CCF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31" y="2091281"/>
            <a:ext cx="3475634" cy="15328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8554AB-87BB-C428-2402-70505F1E62B5}"/>
              </a:ext>
            </a:extLst>
          </p:cNvPr>
          <p:cNvSpPr txBox="1"/>
          <p:nvPr/>
        </p:nvSpPr>
        <p:spPr>
          <a:xfrm>
            <a:off x="539638" y="3999053"/>
            <a:ext cx="79286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/>
              <a:t>NN </a:t>
            </a:r>
            <a:r>
              <a:rPr lang="en-US" sz="1600" b="0" i="0" u="none" strike="noStrike" baseline="0" dirty="0"/>
              <a:t>architecture as a graph: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each node represents a </a:t>
            </a:r>
            <a:r>
              <a:rPr lang="en-US" sz="1600" b="1" i="0" u="none" strike="noStrike" baseline="0" dirty="0"/>
              <a:t>layer</a:t>
            </a:r>
            <a:r>
              <a:rPr lang="en-US" sz="1600" b="0" i="0" u="none" strike="noStrike" baseline="0" dirty="0"/>
              <a:t> in a DNN;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="0" i="0" u="none" strike="noStrike" baseline="0" dirty="0"/>
              <a:t>ach node contains a </a:t>
            </a:r>
            <a:r>
              <a:rPr lang="en-US" sz="1600" b="1" i="0" u="none" strike="noStrike" baseline="0" dirty="0"/>
              <a:t>table of hyperparameters </a:t>
            </a:r>
            <a:r>
              <a:rPr lang="en-US" sz="1600" b="0" i="0" u="none" strike="noStrike" baseline="0" dirty="0"/>
              <a:t>that determine the type and properties of a layer;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the edges indicate</a:t>
            </a:r>
            <a:r>
              <a:rPr lang="en-US" sz="1600" dirty="0"/>
              <a:t> </a:t>
            </a:r>
            <a:r>
              <a:rPr lang="en-US" sz="1600" b="0" i="0" u="none" strike="noStrike" baseline="0" dirty="0"/>
              <a:t>how the nodes (layers) are </a:t>
            </a:r>
            <a:r>
              <a:rPr lang="en-US" sz="1600" b="1" i="0" u="none" strike="noStrike" baseline="0" dirty="0"/>
              <a:t>connected</a:t>
            </a:r>
            <a:r>
              <a:rPr lang="en-US" sz="1600" b="0" i="0" u="none" strike="noStrike" baseline="0" dirty="0"/>
              <a:t> together.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09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Algorithm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F28949-A258-1112-F4BD-89AEC7E9BBEF}"/>
              </a:ext>
            </a:extLst>
          </p:cNvPr>
          <p:cNvSpPr txBox="1"/>
          <p:nvPr/>
        </p:nvSpPr>
        <p:spPr>
          <a:xfrm>
            <a:off x="457172" y="1979099"/>
            <a:ext cx="83338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Population initialization</a:t>
            </a:r>
            <a:r>
              <a:rPr lang="en-US" sz="1400" b="1" i="0" u="none" strike="noStrike" baseline="0" dirty="0"/>
              <a:t>: </a:t>
            </a:r>
            <a:r>
              <a:rPr lang="en-US" sz="1400" b="0" i="0" dirty="0">
                <a:effectLst/>
              </a:rPr>
              <a:t>modules and blueprints initialized with random parameters.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u="sng" dirty="0"/>
              <a:t>Evaluation</a:t>
            </a:r>
            <a:r>
              <a:rPr lang="en-US" sz="1400" b="1" dirty="0"/>
              <a:t>: </a:t>
            </a:r>
            <a:r>
              <a:rPr lang="en-US" sz="1400" b="0" i="0" dirty="0">
                <a:effectLst/>
              </a:rPr>
              <a:t>population is eva</a:t>
            </a:r>
            <a:r>
              <a:rPr lang="en-US" sz="1400" dirty="0"/>
              <a:t>luated </a:t>
            </a:r>
            <a:r>
              <a:rPr lang="en-US" sz="1400" b="0" i="0" dirty="0">
                <a:effectLst/>
              </a:rPr>
              <a:t>by assembling genomes blueprints and modules, updating the fitness value (as average fitness) after all genomes of the generation have been generated and evaluated.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8D8F19-5A81-B2FC-D34D-0BE747C19225}"/>
              </a:ext>
            </a:extLst>
          </p:cNvPr>
          <p:cNvSpPr txBox="1"/>
          <p:nvPr/>
        </p:nvSpPr>
        <p:spPr>
          <a:xfrm>
            <a:off x="457171" y="2938074"/>
            <a:ext cx="3622905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Evolution</a:t>
            </a:r>
            <a:r>
              <a:rPr lang="en-US" sz="1400" b="1" i="0" u="none" strike="noStrike" baseline="0" dirty="0"/>
              <a:t>: </a:t>
            </a:r>
            <a:r>
              <a:rPr lang="en-US" sz="1400" dirty="0"/>
              <a:t>first, </a:t>
            </a:r>
            <a:r>
              <a:rPr lang="en-US" sz="1400" i="0" u="none" strike="noStrike" baseline="0" dirty="0"/>
              <a:t>selects </a:t>
            </a:r>
            <a:r>
              <a:rPr lang="en-US" sz="1400" b="0" i="0" dirty="0">
                <a:effectLst/>
              </a:rPr>
              <a:t>species and members of the population that fit enough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b="0" i="0" dirty="0">
                <a:effectLst/>
              </a:rPr>
              <a:t>, erasing the rest of population; then parental members of the generation are mutated and crossed over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dirty="0"/>
              <a:t>; </a:t>
            </a:r>
            <a:r>
              <a:rPr lang="en-US" sz="1400" b="0" i="0" dirty="0">
                <a:effectLst/>
              </a:rPr>
              <a:t>at the </a:t>
            </a:r>
            <a:r>
              <a:rPr lang="en-US" sz="1400" dirty="0"/>
              <a:t>end of </a:t>
            </a:r>
            <a:r>
              <a:rPr lang="en-US" sz="1400" b="0" i="0" dirty="0">
                <a:effectLst/>
              </a:rPr>
              <a:t>evolution of a generation there is the speciation of the population</a:t>
            </a:r>
            <a:endParaRPr lang="en-US" sz="1400" b="1" i="0" u="none" strike="noStrike" baseline="0" dirty="0"/>
          </a:p>
          <a:p>
            <a:pPr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84BDFA-EA20-DD78-3B0B-1D8F5394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179" y="3187201"/>
            <a:ext cx="4027990" cy="25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3B89-EE86-E68C-9F15-518E0112B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2" t="9203" r="6808" b="10695"/>
          <a:stretch/>
        </p:blipFill>
        <p:spPr>
          <a:xfrm>
            <a:off x="418331" y="1586024"/>
            <a:ext cx="7519434" cy="5043661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134793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99E076-65ED-383B-29AF-0AFB455CF6C9}"/>
              </a:ext>
            </a:extLst>
          </p:cNvPr>
          <p:cNvSpPr txBox="1"/>
          <p:nvPr/>
        </p:nvSpPr>
        <p:spPr>
          <a:xfrm>
            <a:off x="457171" y="1592261"/>
            <a:ext cx="833380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sng" strike="noStrike" baseline="0" dirty="0"/>
              <a:t>Population initialization</a:t>
            </a:r>
            <a:r>
              <a:rPr lang="en-US" sz="1600" b="1" i="0" u="none" strike="noStrike" baseline="0" dirty="0"/>
              <a:t>: </a:t>
            </a:r>
            <a:r>
              <a:rPr lang="en-US" sz="1600" u="none" strike="noStrike" baseline="0" dirty="0"/>
              <a:t>generation</a:t>
            </a:r>
            <a:r>
              <a:rPr lang="en-US" sz="1600" dirty="0"/>
              <a:t> of the first 6 species with 3 random individuals for each</a:t>
            </a:r>
            <a:r>
              <a:rPr lang="en-US" sz="16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Evaluation</a:t>
            </a:r>
            <a:r>
              <a:rPr lang="en-US" sz="1600" b="1" dirty="0"/>
              <a:t>: </a:t>
            </a:r>
            <a:r>
              <a:rPr lang="en-US" sz="1600" dirty="0"/>
              <a:t>as </a:t>
            </a:r>
            <a:r>
              <a:rPr lang="en-US" sz="1600" dirty="0" err="1"/>
              <a:t>CoDeepNEAT</a:t>
            </a:r>
            <a:r>
              <a:rPr lang="en-US" sz="1600" dirty="0"/>
              <a:t>; in particular, the species’ fitness is calculated as the average fitness of the species alive individuals</a:t>
            </a:r>
            <a:r>
              <a:rPr lang="en-US" sz="1600" b="0" i="0" dirty="0"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Evolution: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Selection</a:t>
            </a:r>
            <a:r>
              <a:rPr lang="en-US" sz="1600" dirty="0"/>
              <a:t>: for each species, we remove the worst 2 individuals, which can have or have not the same </a:t>
            </a:r>
            <a:r>
              <a:rPr lang="en-US" sz="1600" b="0" i="0" u="none" strike="noStrike" baseline="0" dirty="0"/>
              <a:t>chromosome; </a:t>
            </a:r>
            <a:r>
              <a:rPr lang="en-US" sz="1600" dirty="0"/>
              <a:t>this process can lead to the species’ extinction. We select the couples of best individuals.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Reproduction: </a:t>
            </a:r>
            <a:r>
              <a:rPr lang="en-US" sz="1600" dirty="0"/>
              <a:t>each species generates a number of </a:t>
            </a:r>
            <a:r>
              <a:rPr lang="en-US" sz="1600" dirty="0" err="1"/>
              <a:t>offsprings</a:t>
            </a:r>
            <a:r>
              <a:rPr lang="en-US" sz="1600" dirty="0"/>
              <a:t> proportional to its fitness (from 1 to 4 offspring), through a stochastic 50-50 crossover; for each new offspring there is a mutation probability. If there is only one individual in the species, mutation is applied to generate new offspring.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</a:rPr>
              <a:t>Speciation:</a:t>
            </a:r>
            <a:r>
              <a:rPr lang="en-US" sz="1600" dirty="0">
                <a:effectLst/>
              </a:rPr>
              <a:t> each offspring is assigned to the corresponding species (</a:t>
            </a:r>
            <a:r>
              <a:rPr lang="en-US" sz="1600" dirty="0" err="1">
                <a:effectLst/>
              </a:rPr>
              <a:t>determinated</a:t>
            </a:r>
            <a:r>
              <a:rPr lang="en-US" sz="1600" dirty="0">
                <a:effectLst/>
              </a:rPr>
              <a:t> by </a:t>
            </a:r>
            <a:r>
              <a:rPr lang="en-US" sz="1600" dirty="0"/>
              <a:t>the number of zero operations</a:t>
            </a:r>
            <a:r>
              <a:rPr lang="en-US" sz="1600" dirty="0">
                <a:effectLst/>
              </a:rPr>
              <a:t>).</a:t>
            </a:r>
            <a:endParaRPr lang="en-US" sz="16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3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Reimplement</a:t>
            </a:r>
            <a:r>
              <a:rPr lang="it-IT" sz="1600" dirty="0"/>
              <a:t> </a:t>
            </a:r>
            <a:r>
              <a:rPr lang="it-IT" sz="1600" dirty="0" err="1"/>
              <a:t>algorithmic</a:t>
            </a:r>
            <a:r>
              <a:rPr lang="it-IT" sz="1600" dirty="0"/>
              <a:t> </a:t>
            </a:r>
            <a:r>
              <a:rPr lang="it-IT" sz="1600" dirty="0" err="1"/>
              <a:t>solutions</a:t>
            </a:r>
            <a:r>
              <a:rPr lang="it-IT" sz="1600" dirty="0"/>
              <a:t> to </a:t>
            </a:r>
            <a:r>
              <a:rPr lang="it-IT" sz="1600" b="1" dirty="0" err="1"/>
              <a:t>automate</a:t>
            </a:r>
            <a:r>
              <a:rPr lang="it-IT" sz="1600" dirty="0"/>
              <a:t> the </a:t>
            </a:r>
            <a:r>
              <a:rPr lang="it-IT" sz="1600" dirty="0" err="1"/>
              <a:t>manual</a:t>
            </a:r>
            <a:r>
              <a:rPr lang="it-IT" sz="1600" dirty="0"/>
              <a:t> </a:t>
            </a:r>
            <a:r>
              <a:rPr lang="it-IT" sz="1600" b="1" dirty="0" err="1"/>
              <a:t>process</a:t>
            </a:r>
            <a:r>
              <a:rPr lang="it-IT" sz="1600" b="1" dirty="0"/>
              <a:t> of </a:t>
            </a:r>
            <a:r>
              <a:rPr lang="it-IT" sz="1600" b="1" dirty="0" err="1"/>
              <a:t>architecture</a:t>
            </a:r>
            <a:r>
              <a:rPr lang="it-IT" sz="1600" b="1" dirty="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for </a:t>
            </a:r>
            <a:r>
              <a:rPr lang="it-IT" sz="1600" dirty="0" err="1"/>
              <a:t>Neural</a:t>
            </a:r>
            <a:r>
              <a:rPr lang="it-IT" sz="1600" dirty="0"/>
              <a:t> Architecture </a:t>
            </a:r>
            <a:r>
              <a:rPr lang="it-IT" sz="1600" dirty="0" err="1"/>
              <a:t>Search</a:t>
            </a:r>
            <a:r>
              <a:rPr lang="it-IT" sz="1600" dirty="0"/>
              <a:t> (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applicated</a:t>
            </a:r>
            <a:r>
              <a:rPr lang="it-IT" sz="1600" dirty="0"/>
              <a:t> to </a:t>
            </a:r>
            <a:r>
              <a:rPr lang="it-IT" sz="1600" dirty="0" err="1"/>
              <a:t>convolutional</a:t>
            </a:r>
            <a:r>
              <a:rPr lang="it-IT" sz="1600" dirty="0"/>
              <a:t> networks): </a:t>
            </a:r>
            <a:r>
              <a:rPr lang="it-IT" sz="1600" b="1" dirty="0"/>
              <a:t>DARTS </a:t>
            </a:r>
            <a:r>
              <a:rPr lang="it-IT" sz="1600" dirty="0"/>
              <a:t>and </a:t>
            </a:r>
            <a:r>
              <a:rPr lang="it-IT" sz="1600" b="1" dirty="0"/>
              <a:t>Neuro-</a:t>
            </a:r>
            <a:r>
              <a:rPr lang="it-IT" sz="1600" b="1" dirty="0" err="1"/>
              <a:t>Evolution</a:t>
            </a:r>
            <a:endParaRPr lang="it-IT" sz="1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A4E82E-668C-5E67-780D-02117FDE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5"/>
          <a:stretch/>
        </p:blipFill>
        <p:spPr>
          <a:xfrm>
            <a:off x="939728" y="3407573"/>
            <a:ext cx="6925356" cy="31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1" y="883682"/>
            <a:ext cx="8294967" cy="1026155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Performance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Estimation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C88BC5-487A-6A3B-523F-4E684118DAEA}"/>
              </a:ext>
            </a:extLst>
          </p:cNvPr>
          <p:cNvSpPr txBox="1"/>
          <p:nvPr/>
        </p:nvSpPr>
        <p:spPr>
          <a:xfrm>
            <a:off x="502658" y="3584008"/>
            <a:ext cx="807337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To find A that maximize some performance measur</a:t>
            </a:r>
            <a:r>
              <a:rPr lang="en-US" sz="1600" dirty="0"/>
              <a:t>e, the simplest way is to train A on a training dataset and evaluate its performance on validation dataset </a:t>
            </a:r>
            <a:r>
              <a:rPr lang="en-US" sz="1600" dirty="0">
                <a:sym typeface="Wingdings" panose="05000000000000000000" pitchFamily="2" charset="2"/>
              </a:rPr>
              <a:t> high computational cost.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Methods for speeding up have been developed, such as basing performance estimation on </a:t>
            </a:r>
            <a:r>
              <a:rPr lang="en-US" sz="1600" b="1" i="1" dirty="0">
                <a:effectLst/>
              </a:rPr>
              <a:t>lower fidelities </a:t>
            </a:r>
            <a:r>
              <a:rPr lang="en-US" sz="1600" b="0" i="0" dirty="0">
                <a:effectLst/>
              </a:rPr>
              <a:t>of the actual performance after full training (training for fewer epochs, on a subset of the data, with less filters per layer, less cells, and so on).</a:t>
            </a:r>
            <a:endParaRPr lang="en-US" sz="1600" b="0" i="1" dirty="0">
              <a:effectLst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6B7C0DB-F267-2BA9-1516-88E7A112F418}"/>
              </a:ext>
            </a:extLst>
          </p:cNvPr>
          <p:cNvGrpSpPr/>
          <p:nvPr/>
        </p:nvGrpSpPr>
        <p:grpSpPr>
          <a:xfrm>
            <a:off x="1747803" y="2315013"/>
            <a:ext cx="5318547" cy="863819"/>
            <a:chOff x="850759" y="1902920"/>
            <a:chExt cx="7049392" cy="1534219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6968FFD-4F42-9C0F-A8DB-4782F0A28B9C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EB1B355-EF3F-5169-FA2A-0DD51A7FDFBD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E8E0C84-1084-C70A-E2EC-BA3642BA9D9D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F83E577C-60B2-C09F-3A75-2CDAB8E13656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077F414D-2D6A-A692-DE62-91CA5EC26B91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5BC23242-8BB1-C15A-87D2-F8CFD2861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8D116402-A75D-CDC0-BA17-849B0C5EDE4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32961F7-2B71-8C8E-0D88-1A4FFE2D8180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839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752D96-DB22-9D24-29C5-D2485C91EDE1}"/>
              </a:ext>
            </a:extLst>
          </p:cNvPr>
          <p:cNvSpPr txBox="1"/>
          <p:nvPr/>
        </p:nvSpPr>
        <p:spPr>
          <a:xfrm>
            <a:off x="457171" y="1433905"/>
            <a:ext cx="846109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Executed</a:t>
            </a:r>
            <a:r>
              <a:rPr lang="it-IT" sz="1600" dirty="0"/>
              <a:t> on computer with the following </a:t>
            </a:r>
            <a:r>
              <a:rPr lang="it-IT" sz="1600" dirty="0" err="1"/>
              <a:t>specifics</a:t>
            </a:r>
            <a:r>
              <a:rPr lang="it-I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OS: Microsoft Windows 10 Pro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CPU: 11° </a:t>
            </a:r>
            <a:r>
              <a:rPr lang="it-IT" sz="1600" b="0" i="0" u="none" strike="noStrike" baseline="0" dirty="0" err="1"/>
              <a:t>Gen</a:t>
            </a:r>
            <a:r>
              <a:rPr lang="it-IT" sz="1600" b="0" i="0" u="none" strike="noStrike" baseline="0" dirty="0"/>
              <a:t> Intel(R) Core(TM) i9-11900KF @3.5GHz(TBoost 5.1GHz) </a:t>
            </a:r>
            <a:r>
              <a:rPr lang="it-IT" sz="1600" b="0" i="0" u="none" strike="noStrike" baseline="0" dirty="0" err="1"/>
              <a:t>Octa</a:t>
            </a:r>
            <a:r>
              <a:rPr lang="it-IT" sz="1600" b="0" i="0" u="none" strike="noStrike" baseline="0" dirty="0"/>
              <a:t>-Core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GPU: </a:t>
            </a:r>
            <a:r>
              <a:rPr lang="it-IT" sz="1600" b="0" i="0" u="none" strike="noStrike" baseline="0" dirty="0" err="1"/>
              <a:t>GeForce</a:t>
            </a:r>
            <a:r>
              <a:rPr lang="it-IT" sz="1600" b="0" i="0" u="none" strike="noStrike" baseline="0" dirty="0"/>
              <a:t> RTX 3070Ti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RAM: 32GB DDR4 @3600 MHz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MOBO: Asus PRIME Z490-A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97682" y="2075194"/>
            <a:ext cx="7616171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training dataset </a:t>
            </a:r>
            <a:r>
              <a:rPr lang="en-US" sz="1600" dirty="0"/>
              <a:t>of CIFAR-10, split in half between weights and alpha optimization.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9 cells </a:t>
            </a:r>
            <a:r>
              <a:rPr lang="en-US" sz="1600" dirty="0"/>
              <a:t>consist of </a:t>
            </a:r>
            <a:r>
              <a:rPr lang="en-US" sz="1600" b="1" dirty="0"/>
              <a:t>5 nodes</a:t>
            </a:r>
            <a:r>
              <a:rPr lang="en-US" sz="1600" dirty="0"/>
              <a:t>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16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Epochs: </a:t>
            </a:r>
            <a:r>
              <a:rPr lang="en-US" sz="1600" b="1" dirty="0"/>
              <a:t>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Batch size: </a:t>
            </a:r>
            <a:r>
              <a:rPr lang="en-US" sz="1600" b="1" dirty="0"/>
              <a:t>64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Learning rate: </a:t>
            </a:r>
            <a:r>
              <a:rPr lang="en-US" sz="1600" b="1" dirty="0"/>
              <a:t>0.025</a:t>
            </a:r>
            <a:r>
              <a:rPr lang="en-US" sz="1600" dirty="0"/>
              <a:t> (weights) and </a:t>
            </a:r>
            <a:r>
              <a:rPr lang="en-US" sz="1600" b="1" dirty="0"/>
              <a:t>3x10</a:t>
            </a:r>
            <a:r>
              <a:rPr lang="en-US" sz="1600" b="1" baseline="30000" dirty="0"/>
              <a:t>-4</a:t>
            </a:r>
            <a:r>
              <a:rPr lang="en-US" sz="1600" dirty="0"/>
              <a:t> (alphas)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Scheduler: </a:t>
            </a:r>
            <a:r>
              <a:rPr lang="en-US" sz="1600" b="1" dirty="0" err="1"/>
              <a:t>CosineAnnealingLR</a:t>
            </a:r>
            <a:r>
              <a:rPr lang="en-US" sz="1600" dirty="0"/>
              <a:t> without restart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Optimizer: </a:t>
            </a:r>
            <a:r>
              <a:rPr lang="en-US" sz="1600" b="1" dirty="0" err="1"/>
              <a:t>AdamW</a:t>
            </a:r>
            <a:endParaRPr 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Criterion: </a:t>
            </a:r>
            <a:r>
              <a:rPr lang="en-US" sz="1600" b="1" dirty="0" err="1"/>
              <a:t>CrossEntropyLoss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329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0.62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79.768%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6 hours </a:t>
            </a:r>
            <a:r>
              <a:rPr lang="it-IT" sz="1600" dirty="0"/>
              <a:t>(best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8013CE-1090-332B-7E37-A75C05B2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2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88C7EDC-8C70-C5CB-25B7-D42FE6BB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464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97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57171" y="1927714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753261" y="6045646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E15CB9-3D91-8E43-69AA-A585D4573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1208382" y="2476794"/>
            <a:ext cx="2939808" cy="3566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821852-4525-6FE6-A058-8ABAD225A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5045996" y="2013807"/>
            <a:ext cx="2839435" cy="40299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9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C65CEC-08D3-40AF-9BFC-612D3ECA0811}"/>
              </a:ext>
            </a:extLst>
          </p:cNvPr>
          <p:cNvSpPr txBox="1"/>
          <p:nvPr/>
        </p:nvSpPr>
        <p:spPr>
          <a:xfrm>
            <a:off x="473098" y="5387117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80.684%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5 hours </a:t>
            </a:r>
            <a:r>
              <a:rPr lang="it-IT" sz="1600" dirty="0"/>
              <a:t>(best network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E612C01-8B4E-F11E-4B32-66D7E16F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2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0C64-C539-77F7-1F67-27BDD424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10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4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B5026-A4CF-6A10-70A0-79214233FF2C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increased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366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C70483-9851-27AF-375F-468057463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/>
          <a:stretch/>
        </p:blipFill>
        <p:spPr bwMode="auto">
          <a:xfrm>
            <a:off x="259152" y="2372600"/>
            <a:ext cx="4169096" cy="28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E926CF-5FA6-DFF9-6B28-73D5570D7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/>
          <a:stretch/>
        </p:blipFill>
        <p:spPr bwMode="auto">
          <a:xfrm>
            <a:off x="4380179" y="2397080"/>
            <a:ext cx="4169096" cy="27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0.53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83.367%</a:t>
            </a:r>
            <a:r>
              <a:rPr lang="it-IT" sz="160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1F152C-24D3-473F-C896-7CF984053CC9}"/>
                  </a:ext>
                </a:extLst>
              </p14:cNvPr>
              <p14:cNvContentPartPr/>
              <p14:nvPr/>
            </p14:nvContentPartPr>
            <p14:xfrm>
              <a:off x="2811345" y="2279361"/>
              <a:ext cx="839880" cy="932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1F152C-24D3-473F-C896-7CF984053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3345" y="2261721"/>
                <a:ext cx="87552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CAB9EB49-533C-4C2E-4966-83589C7657AF}"/>
              </a:ext>
            </a:extLst>
          </p:cNvPr>
          <p:cNvGrpSpPr/>
          <p:nvPr/>
        </p:nvGrpSpPr>
        <p:grpSpPr>
          <a:xfrm>
            <a:off x="6932985" y="2279721"/>
            <a:ext cx="840960" cy="77040"/>
            <a:chOff x="6932985" y="2279721"/>
            <a:chExt cx="84096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045866FB-BD75-47EB-DB0E-76EF04810820}"/>
                    </a:ext>
                  </a:extLst>
                </p14:cNvPr>
                <p14:cNvContentPartPr/>
                <p14:nvPr/>
              </p14:nvContentPartPr>
              <p14:xfrm>
                <a:off x="6950625" y="2320041"/>
                <a:ext cx="762120" cy="367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045866FB-BD75-47EB-DB0E-76EF048108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2625" y="2302401"/>
                  <a:ext cx="797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F45FF825-559B-A834-BCC9-16DA4A252BB5}"/>
                    </a:ext>
                  </a:extLst>
                </p14:cNvPr>
                <p14:cNvContentPartPr/>
                <p14:nvPr/>
              </p14:nvContentPartPr>
              <p14:xfrm>
                <a:off x="6939105" y="2355321"/>
                <a:ext cx="83484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F45FF825-559B-A834-BCC9-16DA4A252B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1105" y="2337321"/>
                  <a:ext cx="87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25043D3-90AD-13B8-06E9-558B2E1DAF96}"/>
                    </a:ext>
                  </a:extLst>
                </p14:cNvPr>
                <p14:cNvContentPartPr/>
                <p14:nvPr/>
              </p14:nvContentPartPr>
              <p14:xfrm>
                <a:off x="6932985" y="2279721"/>
                <a:ext cx="799200" cy="471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25043D3-90AD-13B8-06E9-558B2E1DAF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5345" y="2261721"/>
                  <a:ext cx="834840" cy="82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AB7DF3D-D37D-D802-D275-F20FBE048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 t="4747" r="39102" b="88513"/>
          <a:stretch/>
        </p:blipFill>
        <p:spPr bwMode="auto">
          <a:xfrm>
            <a:off x="1440465" y="2180469"/>
            <a:ext cx="1681068" cy="2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3389EAF-E860-18C6-2352-FF3595C2296B}"/>
                  </a:ext>
                </a:extLst>
              </p14:cNvPr>
              <p14:cNvContentPartPr/>
              <p14:nvPr/>
            </p14:nvContentPartPr>
            <p14:xfrm>
              <a:off x="3154065" y="2285841"/>
              <a:ext cx="13320" cy="792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3389EAF-E860-18C6-2352-FF3595C229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065" y="2267841"/>
                <a:ext cx="48960" cy="1148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508CAAC1-AA46-B29B-55D6-23EB3B516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 t="4747" r="39102" b="88513"/>
          <a:stretch/>
        </p:blipFill>
        <p:spPr bwMode="auto">
          <a:xfrm>
            <a:off x="5562531" y="2176161"/>
            <a:ext cx="1681068" cy="2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76FA22C7-2A2A-E0C7-D1CF-83992BFA7B9F}"/>
              </a:ext>
            </a:extLst>
          </p:cNvPr>
          <p:cNvGrpSpPr/>
          <p:nvPr/>
        </p:nvGrpSpPr>
        <p:grpSpPr>
          <a:xfrm>
            <a:off x="2686456" y="2459493"/>
            <a:ext cx="1885544" cy="584775"/>
            <a:chOff x="2686456" y="2459493"/>
            <a:chExt cx="1885544" cy="584775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7117377E-55C7-072E-EA62-4101D6175326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C782975-0446-C318-7E7D-04844354ECA4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3AAE19B-8ED4-8E69-BEC5-69F20CB85257}"/>
              </a:ext>
            </a:extLst>
          </p:cNvPr>
          <p:cNvGrpSpPr/>
          <p:nvPr/>
        </p:nvGrpSpPr>
        <p:grpSpPr>
          <a:xfrm>
            <a:off x="6827854" y="2459493"/>
            <a:ext cx="1885544" cy="584775"/>
            <a:chOff x="2686456" y="2459493"/>
            <a:chExt cx="1885544" cy="584775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52D40206-C5EC-B330-F736-858D766A251E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1CDC7208-F43E-80A0-6733-1BB4E3D9733F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2569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(NO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0.49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83.67%</a:t>
            </a:r>
            <a:r>
              <a:rPr lang="it-IT" sz="1600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E61A15-0172-D201-4030-B202DAB7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2462"/>
            <a:ext cx="4229904" cy="31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E83BE7-4657-24D3-E3E7-683C9AC60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6" y="1912462"/>
            <a:ext cx="4229904" cy="31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9503BA7-C7E7-D4E5-C4F0-634D5D11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6" y="2051342"/>
            <a:ext cx="1327241" cy="2034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7864ED8-DD07-9B71-3C5A-984F0973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79" y="2050393"/>
            <a:ext cx="1514142" cy="2040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5E28B67-6C22-6434-D938-CCEB1FC7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05" y="2051342"/>
            <a:ext cx="1381787" cy="204091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40883D4-1493-4ECA-62C9-481C7BAF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80" y="2057856"/>
            <a:ext cx="3005281" cy="20344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6EA6AF4-8055-AFF2-F980-8258FFCC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98" y="4571697"/>
            <a:ext cx="1674535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95ED694-AC53-13AC-B373-EB412428A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857" y="4571697"/>
            <a:ext cx="1717348" cy="213752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DF893E41-0941-93B1-3844-98982F3D6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681" y="4571698"/>
            <a:ext cx="1368276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3414A5F-1D58-C107-D471-B2B6E04D77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3595" y="4385057"/>
            <a:ext cx="1003535" cy="2325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B11B21C-58FE-3CA3-A712-2B45E3853D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395" y="4235261"/>
            <a:ext cx="965840" cy="2475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032C628-2691-8957-69F9-08B9BFA8585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1649087" y="3068542"/>
            <a:ext cx="344692" cy="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2E79C52-06F8-2F08-5F98-3FAFBB5A996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3507921" y="3070851"/>
            <a:ext cx="338284" cy="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3FAA3EAF-EB37-B42B-F7B1-6915D7066B2E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5227992" y="3071800"/>
            <a:ext cx="419588" cy="3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A4A37E5-AE62-1A56-DB85-64005693B758}"/>
              </a:ext>
            </a:extLst>
          </p:cNvPr>
          <p:cNvCxnSpPr>
            <a:stCxn id="23" idx="3"/>
          </p:cNvCxnSpPr>
          <p:nvPr/>
        </p:nvCxnSpPr>
        <p:spPr>
          <a:xfrm>
            <a:off x="8652861" y="3075057"/>
            <a:ext cx="502638" cy="64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7F95B02-A6BF-3561-ED32-A7197E9EBD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5640461"/>
            <a:ext cx="252398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37A188F-3D63-F459-8F8C-49C85E828695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1926933" y="5640461"/>
            <a:ext cx="201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0" name="Connettore 2 5119">
            <a:extLst>
              <a:ext uri="{FF2B5EF4-FFF2-40B4-BE49-F238E27FC236}">
                <a16:creationId xmlns:a16="http://schemas.microsoft.com/office/drawing/2014/main" id="{99E904C4-D95B-66C5-F2E1-6B4338954ACF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3846205" y="5640461"/>
            <a:ext cx="1324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3" name="Connettore 2 5122">
            <a:extLst>
              <a:ext uri="{FF2B5EF4-FFF2-40B4-BE49-F238E27FC236}">
                <a16:creationId xmlns:a16="http://schemas.microsoft.com/office/drawing/2014/main" id="{B1070AF1-896F-0F71-801B-70D1BB7206F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346957" y="5640462"/>
            <a:ext cx="266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7" name="Connettore 2 5126">
            <a:extLst>
              <a:ext uri="{FF2B5EF4-FFF2-40B4-BE49-F238E27FC236}">
                <a16:creationId xmlns:a16="http://schemas.microsoft.com/office/drawing/2014/main" id="{8749092E-F564-6EB6-AE04-139932D4ED99}"/>
              </a:ext>
            </a:extLst>
          </p:cNvPr>
          <p:cNvCxnSpPr>
            <a:cxnSpLocks/>
          </p:cNvCxnSpPr>
          <p:nvPr/>
        </p:nvCxnSpPr>
        <p:spPr>
          <a:xfrm>
            <a:off x="6617130" y="5640460"/>
            <a:ext cx="2862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1" name="Connettore diritto 5130">
            <a:extLst>
              <a:ext uri="{FF2B5EF4-FFF2-40B4-BE49-F238E27FC236}">
                <a16:creationId xmlns:a16="http://schemas.microsoft.com/office/drawing/2014/main" id="{9DA4DFF6-72A3-DA7A-77C2-50824C81173E}"/>
              </a:ext>
            </a:extLst>
          </p:cNvPr>
          <p:cNvCxnSpPr>
            <a:cxnSpLocks/>
          </p:cNvCxnSpPr>
          <p:nvPr/>
        </p:nvCxnSpPr>
        <p:spPr>
          <a:xfrm>
            <a:off x="6860431" y="1490445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Connettore diritto 5131">
            <a:extLst>
              <a:ext uri="{FF2B5EF4-FFF2-40B4-BE49-F238E27FC236}">
                <a16:creationId xmlns:a16="http://schemas.microsoft.com/office/drawing/2014/main" id="{3ECEB1A6-489B-DC19-BA4D-67BBD124BB06}"/>
              </a:ext>
            </a:extLst>
          </p:cNvPr>
          <p:cNvCxnSpPr>
            <a:cxnSpLocks/>
          </p:cNvCxnSpPr>
          <p:nvPr/>
        </p:nvCxnSpPr>
        <p:spPr>
          <a:xfrm>
            <a:off x="6860431" y="1342171"/>
            <a:ext cx="2174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3" name="CasellaDiTesto 5132">
            <a:extLst>
              <a:ext uri="{FF2B5EF4-FFF2-40B4-BE49-F238E27FC236}">
                <a16:creationId xmlns:a16="http://schemas.microsoft.com/office/drawing/2014/main" id="{EA526DFB-0FCF-FC0B-5E1C-84D4706DB97F}"/>
              </a:ext>
            </a:extLst>
          </p:cNvPr>
          <p:cNvSpPr txBox="1"/>
          <p:nvPr/>
        </p:nvSpPr>
        <p:spPr>
          <a:xfrm>
            <a:off x="7077919" y="1203487"/>
            <a:ext cx="1915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Normal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  <a:p>
            <a:r>
              <a:rPr lang="it-IT" sz="1000" dirty="0" err="1"/>
              <a:t>Reduction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88806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Due to a </a:t>
            </a:r>
            <a:r>
              <a:rPr lang="it-IT" sz="1600" dirty="0" err="1"/>
              <a:t>rising</a:t>
            </a:r>
            <a:r>
              <a:rPr lang="it-IT" sz="1600" dirty="0"/>
              <a:t> demand for </a:t>
            </a:r>
            <a:r>
              <a:rPr lang="it-IT" sz="1600" dirty="0" err="1"/>
              <a:t>architecture</a:t>
            </a:r>
            <a:r>
              <a:rPr lang="it-IT" sz="1600" dirty="0"/>
              <a:t> design, more </a:t>
            </a:r>
            <a:r>
              <a:rPr lang="it-IT" sz="1600" dirty="0" err="1"/>
              <a:t>complex</a:t>
            </a:r>
            <a:r>
              <a:rPr lang="it-IT" sz="1600" dirty="0"/>
              <a:t> </a:t>
            </a:r>
            <a:r>
              <a:rPr lang="it-IT" sz="1600" dirty="0" err="1"/>
              <a:t>NAs</a:t>
            </a:r>
            <a:r>
              <a:rPr lang="it-IT" sz="1600" dirty="0"/>
              <a:t> are </a:t>
            </a:r>
            <a:r>
              <a:rPr lang="it-IT" sz="1600" dirty="0" err="1"/>
              <a:t>designed</a:t>
            </a:r>
            <a:r>
              <a:rPr lang="it-IT" sz="1600" dirty="0"/>
              <a:t> </a:t>
            </a:r>
            <a:r>
              <a:rPr lang="it-IT" sz="1600" dirty="0" err="1"/>
              <a:t>manually</a:t>
            </a:r>
            <a:r>
              <a:rPr lang="it-IT" sz="1600" dirty="0"/>
              <a:t> by human </a:t>
            </a:r>
            <a:r>
              <a:rPr lang="it-IT" sz="1600" dirty="0" err="1"/>
              <a:t>experts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time-</a:t>
            </a:r>
            <a:r>
              <a:rPr lang="it-IT" sz="1600" dirty="0" err="1">
                <a:sym typeface="Wingdings" panose="05000000000000000000" pitchFamily="2" charset="2"/>
              </a:rPr>
              <a:t>consuming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error</a:t>
            </a:r>
            <a:r>
              <a:rPr lang="it-IT" sz="1600" dirty="0">
                <a:sym typeface="Wingdings" panose="05000000000000000000" pitchFamily="2" charset="2"/>
              </a:rPr>
              <a:t>-prone </a:t>
            </a:r>
            <a:r>
              <a:rPr lang="it-IT" sz="1600" dirty="0" err="1">
                <a:sym typeface="Wingdings" panose="05000000000000000000" pitchFamily="2" charset="2"/>
              </a:rPr>
              <a:t>process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idea behind this field is to explore how can we automatically search deep learning model architectures.</a:t>
            </a: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NAS </a:t>
            </a:r>
            <a:r>
              <a:rPr lang="it-IT" sz="1600" dirty="0" err="1">
                <a:sym typeface="Wingdings" panose="05000000000000000000" pitchFamily="2" charset="2"/>
              </a:rPr>
              <a:t>methods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outperformed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manually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designed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on some tasks (i.e. image </a:t>
            </a:r>
            <a:r>
              <a:rPr lang="it-IT" sz="1600" dirty="0" err="1">
                <a:sym typeface="Wingdings" panose="05000000000000000000" pitchFamily="2" charset="2"/>
              </a:rPr>
              <a:t>classification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object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detection</a:t>
            </a:r>
            <a:r>
              <a:rPr lang="it-IT" sz="1600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BF8211-E937-8CD7-C5A0-C2F578AA2E06}"/>
              </a:ext>
            </a:extLst>
          </p:cNvPr>
          <p:cNvSpPr/>
          <p:nvPr/>
        </p:nvSpPr>
        <p:spPr>
          <a:xfrm>
            <a:off x="962591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Space </a:t>
            </a:r>
          </a:p>
          <a:p>
            <a:pPr algn="ctr"/>
            <a:r>
              <a:rPr lang="it-IT" sz="14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4E80374-9079-4FB6-6BD9-60238004E173}"/>
              </a:ext>
            </a:extLst>
          </p:cNvPr>
          <p:cNvSpPr/>
          <p:nvPr/>
        </p:nvSpPr>
        <p:spPr>
          <a:xfrm>
            <a:off x="3257274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F61C7A-B0AB-685C-1DA4-0492EDB63F10}"/>
              </a:ext>
            </a:extLst>
          </p:cNvPr>
          <p:cNvSpPr/>
          <p:nvPr/>
        </p:nvSpPr>
        <p:spPr>
          <a:xfrm>
            <a:off x="6388600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Perfomance</a:t>
            </a:r>
            <a:r>
              <a:rPr lang="it-IT" sz="1400" b="1" dirty="0">
                <a:solidFill>
                  <a:sysClr val="windowText" lastClr="000000"/>
                </a:solidFill>
              </a:rPr>
              <a:t> </a:t>
            </a:r>
            <a:r>
              <a:rPr lang="it-IT" sz="1400" b="1" dirty="0" err="1">
                <a:solidFill>
                  <a:sysClr val="windowText" lastClr="000000"/>
                </a:solidFill>
              </a:rPr>
              <a:t>Estimation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0047AB-F056-4C4A-3772-DEDE85587E6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85974" y="5020045"/>
            <a:ext cx="6713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1465E94-E77D-4654-8E3A-D32B6D97C967}"/>
              </a:ext>
            </a:extLst>
          </p:cNvPr>
          <p:cNvCxnSpPr>
            <a:cxnSpLocks/>
          </p:cNvCxnSpPr>
          <p:nvPr/>
        </p:nvCxnSpPr>
        <p:spPr>
          <a:xfrm>
            <a:off x="4880656" y="4825205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540DD0-E5B9-5AF6-6F1D-70876433B0C7}"/>
              </a:ext>
            </a:extLst>
          </p:cNvPr>
          <p:cNvCxnSpPr/>
          <p:nvPr/>
        </p:nvCxnSpPr>
        <p:spPr>
          <a:xfrm flipH="1">
            <a:off x="4880656" y="5191246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/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b="1" dirty="0"/>
                  <a:t>a</a:t>
                </a:r>
                <a:r>
                  <a:rPr lang="it-IT" sz="1200" b="1" dirty="0" err="1"/>
                  <a:t>rchitecture</a:t>
                </a:r>
                <a:r>
                  <a:rPr lang="it-IT" sz="1200" b="1" dirty="0"/>
                  <a:t> </a:t>
                </a:r>
              </a:p>
              <a:p>
                <a:pPr algn="ctr"/>
                <a:r>
                  <a:rPr lang="it-IT" sz="1200" b="1" dirty="0"/>
                  <a:t>a </a:t>
                </a:r>
                <a14:m>
                  <m:oMath xmlns:m="http://schemas.openxmlformats.org/officeDocument/2006/math">
                    <m:r>
                      <a:rPr lang="it-IT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it-IT" sz="1200" b="1" dirty="0"/>
                  <a:t>A</a:t>
                </a: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blipFill>
                <a:blip r:embed="rId3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5776E4E-A4EF-0AA2-C562-1CA04C805182}"/>
              </a:ext>
            </a:extLst>
          </p:cNvPr>
          <p:cNvSpPr txBox="1"/>
          <p:nvPr/>
        </p:nvSpPr>
        <p:spPr>
          <a:xfrm>
            <a:off x="5073256" y="5214582"/>
            <a:ext cx="11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performance</a:t>
            </a:r>
          </a:p>
          <a:p>
            <a:pPr algn="ctr"/>
            <a:r>
              <a:rPr lang="it-IT" sz="1200" b="1" dirty="0"/>
              <a:t>estimate of a</a:t>
            </a:r>
          </a:p>
        </p:txBody>
      </p:sp>
    </p:spTree>
    <p:extLst>
      <p:ext uri="{BB962C8B-B14F-4D97-AF65-F5344CB8AC3E}">
        <p14:creationId xmlns:p14="http://schemas.microsoft.com/office/powerpoint/2010/main" val="423158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(with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85.81%</a:t>
            </a:r>
            <a:r>
              <a:rPr lang="it-IT" sz="1600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F52485-CE59-1AEF-5CB9-FFFFE14A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8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D986DD-9429-7478-F4ED-E42601FF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79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51D3944F-9757-7A8E-77E4-93C243AF7336}"/>
              </a:ext>
            </a:extLst>
          </p:cNvPr>
          <p:cNvGrpSpPr/>
          <p:nvPr/>
        </p:nvGrpSpPr>
        <p:grpSpPr>
          <a:xfrm>
            <a:off x="2743091" y="2235839"/>
            <a:ext cx="1771273" cy="615553"/>
            <a:chOff x="2673364" y="2468970"/>
            <a:chExt cx="1692357" cy="57845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A66D49B-1010-277B-76E3-2E97CEEB9715}"/>
                </a:ext>
              </a:extLst>
            </p:cNvPr>
            <p:cNvSpPr/>
            <p:nvPr/>
          </p:nvSpPr>
          <p:spPr>
            <a:xfrm>
              <a:off x="2777924" y="2491451"/>
              <a:ext cx="1123391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0C63E4B-E690-E0A7-DB89-A35F9EE6A5B7}"/>
                </a:ext>
              </a:extLst>
            </p:cNvPr>
            <p:cNvSpPr txBox="1"/>
            <p:nvPr/>
          </p:nvSpPr>
          <p:spPr>
            <a:xfrm>
              <a:off x="2673364" y="2468970"/>
              <a:ext cx="1692357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4353CD4-2E20-2C22-5653-49D315ADCACC}"/>
              </a:ext>
            </a:extLst>
          </p:cNvPr>
          <p:cNvGrpSpPr/>
          <p:nvPr/>
        </p:nvGrpSpPr>
        <p:grpSpPr>
          <a:xfrm>
            <a:off x="6918547" y="2232477"/>
            <a:ext cx="1895474" cy="615553"/>
            <a:chOff x="2686456" y="2459493"/>
            <a:chExt cx="1885544" cy="578457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AD8C04B-0019-876F-082B-84935485966C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75A1EAE-992E-FBDA-BA38-36F720DBDBA2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22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57171" y="1963966"/>
            <a:ext cx="8229629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Architecture parameters</a:t>
            </a:r>
            <a:r>
              <a:rPr lang="en-US" sz="1400" i="1" dirty="0"/>
              <a:t>:</a:t>
            </a:r>
            <a:r>
              <a:rPr lang="en-US" sz="1400" dirty="0"/>
              <a:t> a </a:t>
            </a:r>
            <a:r>
              <a:rPr lang="en-US" sz="1400" b="1" dirty="0"/>
              <a:t>single blueprint </a:t>
            </a:r>
            <a:r>
              <a:rPr lang="en-US" sz="1400" dirty="0"/>
              <a:t>with </a:t>
            </a:r>
            <a:r>
              <a:rPr lang="en-US" sz="1400" b="1" dirty="0"/>
              <a:t>9 cells </a:t>
            </a:r>
            <a:r>
              <a:rPr lang="en-US" sz="1400" dirty="0"/>
              <a:t>consist of </a:t>
            </a:r>
            <a:r>
              <a:rPr lang="en-US" sz="1400" b="1" dirty="0"/>
              <a:t>5 nodes</a:t>
            </a:r>
            <a:r>
              <a:rPr lang="en-US" sz="1400" dirty="0"/>
              <a:t>; initial number of </a:t>
            </a:r>
            <a:r>
              <a:rPr lang="en-US" sz="1400" b="1" dirty="0"/>
              <a:t>channels 16.</a:t>
            </a:r>
            <a:endParaRPr lang="en-US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Evolution parameters</a:t>
            </a:r>
            <a:r>
              <a:rPr lang="en-US" sz="1400" i="1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Generations: </a:t>
            </a:r>
            <a:r>
              <a:rPr lang="en-US" sz="1400" b="1" dirty="0"/>
              <a:t>72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Initial population: </a:t>
            </a:r>
            <a:r>
              <a:rPr lang="en-US" sz="1400" b="1" dirty="0"/>
              <a:t>6 species </a:t>
            </a:r>
            <a:r>
              <a:rPr lang="en-US" sz="1400" dirty="0"/>
              <a:t>for each subpopulation, with </a:t>
            </a:r>
            <a:r>
              <a:rPr lang="en-US" sz="1400" b="1" dirty="0"/>
              <a:t>3 individuals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offspring: </a:t>
            </a:r>
            <a:r>
              <a:rPr lang="en-US" sz="1400" b="1" dirty="0"/>
              <a:t>1-4</a:t>
            </a:r>
            <a:r>
              <a:rPr lang="en-US" sz="1400" dirty="0"/>
              <a:t> (based on fitness) 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Mutation rate: </a:t>
            </a:r>
            <a:r>
              <a:rPr lang="en-US" sz="1400" b="1" dirty="0"/>
              <a:t>20%</a:t>
            </a:r>
            <a:r>
              <a:rPr lang="en-US" sz="1400" dirty="0"/>
              <a:t> and maximum mutation rate: </a:t>
            </a:r>
            <a:r>
              <a:rPr lang="en-US" sz="1400" b="1" dirty="0"/>
              <a:t>30%</a:t>
            </a: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“kills”: </a:t>
            </a:r>
            <a:r>
              <a:rPr lang="en-US" sz="1400" b="1" dirty="0"/>
              <a:t>2 individuals </a:t>
            </a:r>
            <a:r>
              <a:rPr lang="en-US" sz="1400" dirty="0"/>
              <a:t>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Species selection follows an </a:t>
            </a:r>
            <a:r>
              <a:rPr lang="en-US" sz="1400" b="1" dirty="0"/>
              <a:t>exponential distribution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Decisions based on </a:t>
            </a:r>
            <a:r>
              <a:rPr lang="en-US" sz="1400" b="1" dirty="0"/>
              <a:t>accuracy</a:t>
            </a:r>
            <a:r>
              <a:rPr lang="en-US" sz="1400" dirty="0"/>
              <a:t> (fitness mode)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Network number: </a:t>
            </a:r>
            <a:r>
              <a:rPr lang="en-US" sz="1400" b="1" dirty="0"/>
              <a:t>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Dataset</a:t>
            </a:r>
            <a:r>
              <a:rPr lang="en-US" sz="1400" i="1" dirty="0"/>
              <a:t>: </a:t>
            </a:r>
            <a:r>
              <a:rPr lang="en-US" sz="1400" b="1" dirty="0"/>
              <a:t>30% training dataset </a:t>
            </a:r>
            <a:r>
              <a:rPr lang="en-US" sz="1400" dirty="0"/>
              <a:t>of CIFAR-10</a:t>
            </a:r>
            <a:endParaRPr lang="en-US" sz="1400" b="1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Training parameters</a:t>
            </a:r>
            <a:r>
              <a:rPr lang="en-US" sz="1400" i="1" dirty="0"/>
              <a:t>: </a:t>
            </a:r>
            <a:r>
              <a:rPr lang="en-US" sz="1400" dirty="0"/>
              <a:t>epochs: </a:t>
            </a:r>
            <a:r>
              <a:rPr lang="en-US" sz="1400" b="1" dirty="0"/>
              <a:t>8</a:t>
            </a:r>
            <a:r>
              <a:rPr lang="en-US" sz="1400" dirty="0"/>
              <a:t>, batch size: </a:t>
            </a:r>
            <a:r>
              <a:rPr lang="en-US" sz="1400" b="1" dirty="0"/>
              <a:t>256</a:t>
            </a:r>
            <a:r>
              <a:rPr lang="en-US" sz="1400" dirty="0"/>
              <a:t>, learning rate: </a:t>
            </a:r>
            <a:r>
              <a:rPr lang="en-US" sz="1400" b="1" dirty="0"/>
              <a:t>1x10</a:t>
            </a:r>
            <a:r>
              <a:rPr lang="en-US" sz="1400" b="1" baseline="30000" dirty="0"/>
              <a:t>-3</a:t>
            </a:r>
            <a:r>
              <a:rPr lang="en-US" sz="1400" dirty="0"/>
              <a:t>, optimizer: </a:t>
            </a:r>
            <a:r>
              <a:rPr lang="en-US" sz="1400" b="1" dirty="0" err="1"/>
              <a:t>AdamW</a:t>
            </a:r>
            <a:r>
              <a:rPr lang="en-US" sz="1400" dirty="0"/>
              <a:t>, criterion: </a:t>
            </a:r>
            <a:r>
              <a:rPr lang="en-US" sz="1400" b="1" dirty="0" err="1"/>
              <a:t>CrossEntropyLoss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02269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5253288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4958013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search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normal</a:t>
            </a:r>
            <a:r>
              <a:rPr lang="it-IT" sz="1600" dirty="0"/>
              <a:t> and </a:t>
            </a:r>
            <a:r>
              <a:rPr lang="it-IT" sz="1600" dirty="0" err="1"/>
              <a:t>reduction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for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in 72 generations </a:t>
            </a:r>
            <a:r>
              <a:rPr lang="it-IT" sz="1600" dirty="0">
                <a:latin typeface="Grotesque" panose="020B0504020202020204" pitchFamily="34" charset="0"/>
              </a:rPr>
              <a:t>≈</a:t>
            </a:r>
            <a:r>
              <a:rPr lang="it-IT" sz="1600" dirty="0"/>
              <a:t> </a:t>
            </a:r>
            <a:r>
              <a:rPr lang="it-IT" sz="1600" b="1" dirty="0"/>
              <a:t>24 hours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213F792-12C4-D576-CD33-0845A33F2329}"/>
              </a:ext>
            </a:extLst>
          </p:cNvPr>
          <p:cNvSpPr/>
          <p:nvPr/>
        </p:nvSpPr>
        <p:spPr>
          <a:xfrm>
            <a:off x="7530874" y="1081400"/>
            <a:ext cx="203200" cy="195289"/>
          </a:xfrm>
          <a:prstGeom prst="rect">
            <a:avLst/>
          </a:prstGeom>
          <a:solidFill>
            <a:srgbClr val="416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2DD7B15-C2AF-B6EB-02A6-623BD6BDEC9C}"/>
              </a:ext>
            </a:extLst>
          </p:cNvPr>
          <p:cNvSpPr/>
          <p:nvPr/>
        </p:nvSpPr>
        <p:spPr>
          <a:xfrm>
            <a:off x="7530874" y="1389103"/>
            <a:ext cx="203200" cy="195289"/>
          </a:xfrm>
          <a:prstGeom prst="rect">
            <a:avLst/>
          </a:prstGeom>
          <a:solidFill>
            <a:srgbClr val="C71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FA4F4AB-F02F-68D9-742A-32A0CFEA03B2}"/>
              </a:ext>
            </a:extLst>
          </p:cNvPr>
          <p:cNvSpPr/>
          <p:nvPr/>
        </p:nvSpPr>
        <p:spPr>
          <a:xfrm>
            <a:off x="7530874" y="1696806"/>
            <a:ext cx="203200" cy="195289"/>
          </a:xfrm>
          <a:prstGeom prst="rect">
            <a:avLst/>
          </a:prstGeom>
          <a:solidFill>
            <a:srgbClr val="228B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60C426E-8F25-BD64-D8AF-CEBF02C508E5}"/>
              </a:ext>
            </a:extLst>
          </p:cNvPr>
          <p:cNvSpPr txBox="1"/>
          <p:nvPr/>
        </p:nvSpPr>
        <p:spPr>
          <a:xfrm>
            <a:off x="7768843" y="1055743"/>
            <a:ext cx="109514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300"/>
              </a:spcAft>
            </a:pPr>
            <a:r>
              <a:rPr lang="it-IT" sz="1000" b="1" dirty="0"/>
              <a:t>Top 1 </a:t>
            </a:r>
            <a:r>
              <a:rPr lang="it-IT" sz="1000" b="1" dirty="0" err="1"/>
              <a:t>Species</a:t>
            </a:r>
            <a:endParaRPr lang="it-IT" sz="900" b="1" dirty="0"/>
          </a:p>
          <a:p>
            <a:pPr>
              <a:spcAft>
                <a:spcPts val="1300"/>
              </a:spcAft>
            </a:pPr>
            <a:r>
              <a:rPr lang="it-IT" sz="1000" b="1" dirty="0"/>
              <a:t>Top 2 </a:t>
            </a:r>
            <a:r>
              <a:rPr lang="it-IT" sz="1000" b="1" dirty="0" err="1"/>
              <a:t>Species</a:t>
            </a:r>
            <a:r>
              <a:rPr lang="it-IT" sz="1000" b="1" dirty="0"/>
              <a:t> </a:t>
            </a:r>
          </a:p>
          <a:p>
            <a:pPr>
              <a:spcAft>
                <a:spcPts val="1300"/>
              </a:spcAft>
            </a:pPr>
            <a:r>
              <a:rPr lang="it-IT" sz="1000" b="1" dirty="0"/>
              <a:t>Top 3 </a:t>
            </a:r>
            <a:r>
              <a:rPr lang="it-IT" sz="1000" b="1" dirty="0" err="1"/>
              <a:t>Species</a:t>
            </a:r>
            <a:endParaRPr lang="it-IT" sz="1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3D3E5-2CAC-501E-CAFA-3E28FF75E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0" y="2148257"/>
            <a:ext cx="4272823" cy="32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4EA7DD-AE06-39E3-A26A-8D394D02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43" y="2165378"/>
            <a:ext cx="4272823" cy="32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3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391862" y="1889666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630779" y="6042944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DA6F20-1C96-689E-E90B-3DF56379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9" t="-4386" r="-6549" b="-4386"/>
          <a:stretch/>
        </p:blipFill>
        <p:spPr bwMode="auto">
          <a:xfrm>
            <a:off x="1056881" y="2394137"/>
            <a:ext cx="2997843" cy="3729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8A0F167-DB90-7957-944F-AEC0BC1AF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-4606" r="-5314" b="-5404"/>
          <a:stretch/>
        </p:blipFill>
        <p:spPr bwMode="auto">
          <a:xfrm>
            <a:off x="5014882" y="2388012"/>
            <a:ext cx="2901662" cy="3735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59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856781-B9EF-746F-ED0A-2DA2E04151CA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epochs</a:t>
            </a:r>
            <a:r>
              <a:rPr lang="en-US" sz="1600" dirty="0"/>
              <a:t> (</a:t>
            </a:r>
            <a:r>
              <a:rPr lang="en-US" sz="1600" b="1" dirty="0"/>
              <a:t>60</a:t>
            </a:r>
            <a:r>
              <a:rPr lang="en-US" sz="1600" dirty="0"/>
              <a:t>) and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decreased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4269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85F52F-2C32-4F68-7F46-3E657B2275A7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83.81%</a:t>
            </a:r>
            <a:r>
              <a:rPr lang="it-IT" sz="16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9FB9FC-0138-633B-0351-6392C389A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/>
          <a:stretch/>
        </p:blipFill>
        <p:spPr bwMode="auto">
          <a:xfrm>
            <a:off x="389496" y="2390172"/>
            <a:ext cx="4303040" cy="28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A1FE46-1D64-5E74-2A9B-508187EA0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/>
          <a:stretch/>
        </p:blipFill>
        <p:spPr bwMode="auto">
          <a:xfrm>
            <a:off x="4572000" y="2390170"/>
            <a:ext cx="4303040" cy="28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DA1BAA-E85E-0342-AEF4-FCF4EBEE2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56" b="88306"/>
          <a:stretch/>
        </p:blipFill>
        <p:spPr bwMode="auto">
          <a:xfrm>
            <a:off x="823547" y="2038266"/>
            <a:ext cx="2579410" cy="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E96365B-EC71-561D-705A-E81333951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56" b="88306"/>
          <a:stretch/>
        </p:blipFill>
        <p:spPr bwMode="auto">
          <a:xfrm>
            <a:off x="5006051" y="2034349"/>
            <a:ext cx="2579410" cy="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0D84A94-888B-1D62-9FA9-BA6279AD3AE6}"/>
              </a:ext>
            </a:extLst>
          </p:cNvPr>
          <p:cNvGrpSpPr/>
          <p:nvPr/>
        </p:nvGrpSpPr>
        <p:grpSpPr>
          <a:xfrm>
            <a:off x="2892647" y="2459783"/>
            <a:ext cx="1971454" cy="615553"/>
            <a:chOff x="2686456" y="2459493"/>
            <a:chExt cx="1885544" cy="578457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6688329-AF03-C3E8-E768-56B0875574C5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2FCDA84-5537-2B0D-31A3-509C575BF16D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2C0C306-E6EE-6C96-2130-B2A58A868C46}"/>
              </a:ext>
            </a:extLst>
          </p:cNvPr>
          <p:cNvGrpSpPr/>
          <p:nvPr/>
        </p:nvGrpSpPr>
        <p:grpSpPr>
          <a:xfrm>
            <a:off x="7075151" y="2459783"/>
            <a:ext cx="1971454" cy="615553"/>
            <a:chOff x="2686456" y="2459493"/>
            <a:chExt cx="1885544" cy="578457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7EDF8F4-1FFD-C739-FCC2-EA79D3E45F11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0C309EC-CC7E-22C2-33B7-F753DCB411C4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2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DDEE7E0A-DFF7-C084-11A0-3752452D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80656"/>
              </p:ext>
            </p:extLst>
          </p:nvPr>
        </p:nvGraphicFramePr>
        <p:xfrm>
          <a:off x="457200" y="2005539"/>
          <a:ext cx="8229600" cy="1778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6131855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5432469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0938684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062234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910451763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</a:t>
                      </a:r>
                    </a:p>
                    <a:p>
                      <a:pPr algn="ctr"/>
                      <a:r>
                        <a:rPr lang="it-IT" sz="1400" dirty="0"/>
                        <a:t>(CELL)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(NETWORK)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CODEEPNEAT 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GENETIC 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63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Search</a:t>
                      </a:r>
                      <a:r>
                        <a:rPr lang="it-IT" sz="1400" dirty="0"/>
                        <a:t> Time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24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52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09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</a:t>
                      </a:r>
                      <a:r>
                        <a:rPr lang="it-IT" sz="1400" dirty="0" err="1"/>
                        <a:t>Accuracy</a:t>
                      </a:r>
                      <a:r>
                        <a:rPr lang="it-IT" sz="1400" dirty="0"/>
                        <a:t> 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83.37%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85.81%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83.81%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86.14%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5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Loss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548399"/>
                  </a:ext>
                </a:extLst>
              </a:tr>
            </a:tbl>
          </a:graphicData>
        </a:graphic>
      </p:graphicFrame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2885B4-6BA0-6EFA-0551-61F06A363B66}"/>
              </a:ext>
            </a:extLst>
          </p:cNvPr>
          <p:cNvSpPr txBox="1"/>
          <p:nvPr/>
        </p:nvSpPr>
        <p:spPr>
          <a:xfrm>
            <a:off x="391862" y="4183349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after a </a:t>
            </a:r>
            <a:r>
              <a:rPr lang="it-IT" sz="1600" b="1" dirty="0"/>
              <a:t>DARTS network </a:t>
            </a:r>
            <a:r>
              <a:rPr lang="it-IT" sz="1600" b="1" dirty="0" err="1"/>
              <a:t>search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the </a:t>
            </a:r>
            <a:r>
              <a:rPr lang="it-IT" sz="1600" b="1" dirty="0"/>
              <a:t>best </a:t>
            </a:r>
            <a:r>
              <a:rPr lang="it-IT" sz="1600" b="1" dirty="0" err="1"/>
              <a:t>results</a:t>
            </a:r>
            <a:r>
              <a:rPr lang="it-IT" sz="1600" dirty="0"/>
              <a:t>, in </a:t>
            </a:r>
            <a:r>
              <a:rPr lang="it-IT" sz="1600" dirty="0" err="1"/>
              <a:t>terms</a:t>
            </a:r>
            <a:r>
              <a:rPr lang="it-IT" sz="1600" dirty="0"/>
              <a:t> of </a:t>
            </a: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and performances.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expected</a:t>
            </a:r>
            <a:r>
              <a:rPr lang="it-IT" sz="1600" dirty="0"/>
              <a:t>, </a:t>
            </a:r>
            <a:r>
              <a:rPr lang="it-IT" sz="1600" b="1" dirty="0"/>
              <a:t>DARTS </a:t>
            </a:r>
            <a:r>
              <a:rPr lang="it-IT" sz="1600" b="1" dirty="0" err="1"/>
              <a:t>reduces</a:t>
            </a:r>
            <a:r>
              <a:rPr lang="it-IT" sz="1600" b="1" dirty="0"/>
              <a:t> a </a:t>
            </a:r>
            <a:r>
              <a:rPr lang="it-IT" sz="1600" b="1" dirty="0" err="1"/>
              <a:t>lot</a:t>
            </a:r>
            <a:r>
              <a:rPr lang="it-IT" sz="1600" b="1" dirty="0"/>
              <a:t> the </a:t>
            </a:r>
            <a:r>
              <a:rPr lang="it-IT" sz="1600" b="1" dirty="0" err="1"/>
              <a:t>search</a:t>
            </a:r>
            <a:r>
              <a:rPr lang="it-IT" sz="1600" b="1" dirty="0"/>
              <a:t> cost</a:t>
            </a:r>
            <a:r>
              <a:rPr lang="it-IT" sz="1600" dirty="0"/>
              <a:t>, </a:t>
            </a:r>
            <a:r>
              <a:rPr lang="it-IT" sz="1600" dirty="0" err="1"/>
              <a:t>manteining</a:t>
            </a:r>
            <a:r>
              <a:rPr lang="it-IT" sz="1600" dirty="0"/>
              <a:t> or </a:t>
            </a:r>
            <a:r>
              <a:rPr lang="it-IT" sz="1600" dirty="0" err="1"/>
              <a:t>increasing</a:t>
            </a:r>
            <a:r>
              <a:rPr lang="it-IT" sz="1600" dirty="0"/>
              <a:t> the </a:t>
            </a:r>
            <a:r>
              <a:rPr lang="it-IT" sz="1600" dirty="0" err="1"/>
              <a:t>results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with a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4868832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F7B6A6-2CB7-4F4D-7B56-64F4DA02D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457171" y="2182997"/>
            <a:ext cx="3142361" cy="3812689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F45AC280-CDD0-2595-308E-409FF0036798}"/>
              </a:ext>
            </a:extLst>
          </p:cNvPr>
          <p:cNvGrpSpPr/>
          <p:nvPr/>
        </p:nvGrpSpPr>
        <p:grpSpPr>
          <a:xfrm>
            <a:off x="622106" y="6266338"/>
            <a:ext cx="1768496" cy="400110"/>
            <a:chOff x="3179681" y="6266338"/>
            <a:chExt cx="1768496" cy="400110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A94655E-5EAF-53A3-60D2-5340CE577450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81" y="6553296"/>
              <a:ext cx="217488" cy="0"/>
            </a:xfrm>
            <a:prstGeom prst="line">
              <a:avLst/>
            </a:prstGeom>
            <a:ln w="190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67ED896-41C9-F012-E94C-FD50E8C1031C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81" y="6405022"/>
              <a:ext cx="217488" cy="0"/>
            </a:xfrm>
            <a:prstGeom prst="line">
              <a:avLst/>
            </a:prstGeom>
            <a:ln w="19050">
              <a:solidFill>
                <a:srgbClr val="C715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2848637-BF30-F7E5-B702-22EF2BCD206D}"/>
                </a:ext>
              </a:extLst>
            </p:cNvPr>
            <p:cNvSpPr txBox="1"/>
            <p:nvPr/>
          </p:nvSpPr>
          <p:spPr>
            <a:xfrm>
              <a:off x="3397169" y="6266338"/>
              <a:ext cx="1551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/>
                <a:t>DARTS </a:t>
              </a:r>
              <a:r>
                <a:rPr lang="it-IT" sz="1000" dirty="0" err="1"/>
                <a:t>normal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  <a:p>
              <a:r>
                <a:rPr lang="it-IT" sz="1000" dirty="0" err="1"/>
                <a:t>CoDeepNEAT</a:t>
              </a:r>
              <a:r>
                <a:rPr lang="it-IT" sz="1000" dirty="0"/>
                <a:t> </a:t>
              </a:r>
              <a:r>
                <a:rPr lang="it-IT" sz="1000" dirty="0" err="1"/>
                <a:t>normal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97D7458-5ABC-0051-7FA6-C29A00AD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9" t="-2041" r="-6549" b="-3179"/>
          <a:stretch/>
        </p:blipFill>
        <p:spPr bwMode="auto">
          <a:xfrm>
            <a:off x="5465700" y="1541064"/>
            <a:ext cx="2406803" cy="2896673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01426D5-BCA3-ACAD-045F-BA7520FE3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2" t="-4900" r="-52" b="-5590"/>
          <a:stretch/>
        </p:blipFill>
        <p:spPr bwMode="auto">
          <a:xfrm>
            <a:off x="4827709" y="4590304"/>
            <a:ext cx="3077072" cy="2117597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2CB7A5-7EF1-D714-DDB9-AB84C14043B6}"/>
              </a:ext>
            </a:extLst>
          </p:cNvPr>
          <p:cNvSpPr txBox="1"/>
          <p:nvPr/>
        </p:nvSpPr>
        <p:spPr>
          <a:xfrm rot="16200000">
            <a:off x="4245398" y="2787231"/>
            <a:ext cx="2030594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top </a:t>
            </a:r>
            <a:r>
              <a:rPr lang="it-IT" sz="1000" dirty="0" err="1"/>
              <a:t>species</a:t>
            </a:r>
            <a:endParaRPr lang="it-IT" sz="1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5164F9-C6BD-D8A7-D9B8-E75A963298BA}"/>
              </a:ext>
            </a:extLst>
          </p:cNvPr>
          <p:cNvSpPr txBox="1"/>
          <p:nvPr/>
        </p:nvSpPr>
        <p:spPr>
          <a:xfrm rot="16200000">
            <a:off x="3446652" y="5391443"/>
            <a:ext cx="2250696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</a:t>
            </a:r>
            <a:r>
              <a:rPr lang="it-IT" sz="1000" dirty="0" err="1"/>
              <a:t>subpopulation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26684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Reduction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386C0E-E797-D386-8A62-765C120B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457171" y="2387461"/>
            <a:ext cx="2527261" cy="3586857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EF3D55F8-D6AE-1EE4-C60C-1032FA726B2A}"/>
              </a:ext>
            </a:extLst>
          </p:cNvPr>
          <p:cNvGrpSpPr/>
          <p:nvPr/>
        </p:nvGrpSpPr>
        <p:grpSpPr>
          <a:xfrm>
            <a:off x="6821592" y="1095608"/>
            <a:ext cx="1930546" cy="400110"/>
            <a:chOff x="6385869" y="1433905"/>
            <a:chExt cx="1930546" cy="40011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29C62FA7-BB25-8A18-3642-81148434730D}"/>
                </a:ext>
              </a:extLst>
            </p:cNvPr>
            <p:cNvCxnSpPr>
              <a:cxnSpLocks/>
            </p:cNvCxnSpPr>
            <p:nvPr/>
          </p:nvCxnSpPr>
          <p:spPr>
            <a:xfrm>
              <a:off x="6385869" y="1720863"/>
              <a:ext cx="217488" cy="0"/>
            </a:xfrm>
            <a:prstGeom prst="line">
              <a:avLst/>
            </a:prstGeom>
            <a:ln w="190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93E853E2-BFDD-0E7F-09C3-EF5B5EBC43EB}"/>
                </a:ext>
              </a:extLst>
            </p:cNvPr>
            <p:cNvCxnSpPr>
              <a:cxnSpLocks/>
            </p:cNvCxnSpPr>
            <p:nvPr/>
          </p:nvCxnSpPr>
          <p:spPr>
            <a:xfrm>
              <a:off x="6385869" y="1572589"/>
              <a:ext cx="217488" cy="0"/>
            </a:xfrm>
            <a:prstGeom prst="line">
              <a:avLst/>
            </a:prstGeom>
            <a:ln w="19050">
              <a:solidFill>
                <a:srgbClr val="C715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D517C30-226A-C523-ADD9-E4B82B9B3142}"/>
                </a:ext>
              </a:extLst>
            </p:cNvPr>
            <p:cNvSpPr txBox="1"/>
            <p:nvPr/>
          </p:nvSpPr>
          <p:spPr>
            <a:xfrm>
              <a:off x="6603356" y="1433905"/>
              <a:ext cx="1713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/>
                <a:t>DARTS </a:t>
              </a:r>
              <a:r>
                <a:rPr lang="it-IT" sz="1000" dirty="0" err="1"/>
                <a:t>reduction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  <a:p>
              <a:r>
                <a:rPr lang="it-IT" sz="1000" dirty="0" err="1"/>
                <a:t>CoDeepNEAT</a:t>
              </a:r>
              <a:r>
                <a:rPr lang="it-IT" sz="1000" dirty="0"/>
                <a:t> </a:t>
              </a:r>
              <a:r>
                <a:rPr lang="it-IT" sz="1000" dirty="0" err="1"/>
                <a:t>reduction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C62C8AC-7536-AF8C-B785-2429A556A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-4606" r="-5314" b="-5404"/>
          <a:stretch/>
        </p:blipFill>
        <p:spPr bwMode="auto">
          <a:xfrm>
            <a:off x="3660751" y="2100966"/>
            <a:ext cx="2062929" cy="2656067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47EA2CA-C9AA-1077-9B2E-454DBD26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55" y="3889757"/>
            <a:ext cx="1967953" cy="2696339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0C624A-CD77-EBF8-B134-C80D5CAA1F42}"/>
              </a:ext>
            </a:extLst>
          </p:cNvPr>
          <p:cNvSpPr txBox="1"/>
          <p:nvPr/>
        </p:nvSpPr>
        <p:spPr>
          <a:xfrm>
            <a:off x="3693086" y="4818676"/>
            <a:ext cx="2030594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top </a:t>
            </a:r>
            <a:r>
              <a:rPr lang="it-IT" sz="1000" dirty="0" err="1"/>
              <a:t>species</a:t>
            </a:r>
            <a:endParaRPr lang="it-IT" sz="10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3DA28B-6E79-D09E-FF25-4E171BA8AAEB}"/>
              </a:ext>
            </a:extLst>
          </p:cNvPr>
          <p:cNvSpPr txBox="1"/>
          <p:nvPr/>
        </p:nvSpPr>
        <p:spPr>
          <a:xfrm>
            <a:off x="5913731" y="3484768"/>
            <a:ext cx="2250696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</a:t>
            </a:r>
            <a:r>
              <a:rPr lang="it-IT" sz="1000" dirty="0" err="1"/>
              <a:t>subpopulation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77506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66466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Cell VS DARTS Network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9C62FA7-BB25-8A18-3642-81148434730D}"/>
              </a:ext>
            </a:extLst>
          </p:cNvPr>
          <p:cNvCxnSpPr>
            <a:cxnSpLocks/>
          </p:cNvCxnSpPr>
          <p:nvPr/>
        </p:nvCxnSpPr>
        <p:spPr>
          <a:xfrm>
            <a:off x="3606296" y="6479462"/>
            <a:ext cx="217488" cy="0"/>
          </a:xfrm>
          <a:prstGeom prst="line">
            <a:avLst/>
          </a:prstGeom>
          <a:ln w="19050">
            <a:solidFill>
              <a:srgbClr val="920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3E853E2-BFDD-0E7F-09C3-EF5B5EBC43EB}"/>
              </a:ext>
            </a:extLst>
          </p:cNvPr>
          <p:cNvCxnSpPr>
            <a:cxnSpLocks/>
          </p:cNvCxnSpPr>
          <p:nvPr/>
        </p:nvCxnSpPr>
        <p:spPr>
          <a:xfrm>
            <a:off x="3606296" y="6331188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17C30-226A-C523-ADD9-E4B82B9B3142}"/>
              </a:ext>
            </a:extLst>
          </p:cNvPr>
          <p:cNvSpPr txBox="1"/>
          <p:nvPr/>
        </p:nvSpPr>
        <p:spPr>
          <a:xfrm>
            <a:off x="3823783" y="6192504"/>
            <a:ext cx="112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DARTS Cell</a:t>
            </a:r>
          </a:p>
          <a:p>
            <a:r>
              <a:rPr lang="it-IT" sz="1000" dirty="0"/>
              <a:t>DARTS Network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89593F-0191-F66E-1BF1-ECE5F88C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71" y="2689740"/>
            <a:ext cx="1566857" cy="240168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AF718D-159E-133B-9566-2900DE7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9" y="1919553"/>
            <a:ext cx="2603435" cy="176237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13F032-480E-6B92-AFA1-98E7646B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3781444"/>
            <a:ext cx="1122883" cy="2878296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5E2883A-EF34-8861-967B-D8C24503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672575" y="2689740"/>
            <a:ext cx="2387258" cy="289650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ccia curva 23">
            <a:extLst>
              <a:ext uri="{FF2B5EF4-FFF2-40B4-BE49-F238E27FC236}">
                <a16:creationId xmlns:a16="http://schemas.microsoft.com/office/drawing/2014/main" id="{EBE0C5CA-9201-4C7E-F82C-DFEAFD4D2B08}"/>
              </a:ext>
            </a:extLst>
          </p:cNvPr>
          <p:cNvSpPr/>
          <p:nvPr/>
        </p:nvSpPr>
        <p:spPr>
          <a:xfrm>
            <a:off x="5519665" y="2238052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Freccia curva 24">
            <a:extLst>
              <a:ext uri="{FF2B5EF4-FFF2-40B4-BE49-F238E27FC236}">
                <a16:creationId xmlns:a16="http://schemas.microsoft.com/office/drawing/2014/main" id="{A49917A0-2E89-D674-8E24-A7DEAE4E6A7F}"/>
              </a:ext>
            </a:extLst>
          </p:cNvPr>
          <p:cNvSpPr/>
          <p:nvPr/>
        </p:nvSpPr>
        <p:spPr>
          <a:xfrm rot="10800000">
            <a:off x="7334993" y="3781444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problem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of neural architecture search is posed as follows:</a:t>
            </a: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EDDF99-0935-D275-7941-0882ECE9DF6B}"/>
              </a:ext>
            </a:extLst>
          </p:cNvPr>
          <p:cNvSpPr txBox="1"/>
          <p:nvPr/>
        </p:nvSpPr>
        <p:spPr>
          <a:xfrm>
            <a:off x="2335192" y="2400003"/>
            <a:ext cx="4473616" cy="830997"/>
          </a:xfrm>
          <a:prstGeom prst="rect">
            <a:avLst/>
          </a:prstGeom>
          <a:solidFill>
            <a:srgbClr val="C5D8FF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>
                <a:solidFill>
                  <a:srgbClr val="292929"/>
                </a:solidFill>
                <a:effectLst/>
              </a:rPr>
              <a:t>Given a set of search space operation O, we need to find the combination of these operations that maximizes or minimizes the objective function.</a:t>
            </a: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B445F65-901D-CE74-3510-B177A8C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t="23153" r="9050" b="21688"/>
          <a:stretch/>
        </p:blipFill>
        <p:spPr>
          <a:xfrm>
            <a:off x="1445372" y="3603515"/>
            <a:ext cx="6253256" cy="176259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D468F9-1D8C-3B29-5D77-1DACA4716DAF}"/>
              </a:ext>
            </a:extLst>
          </p:cNvPr>
          <p:cNvSpPr txBox="1"/>
          <p:nvPr/>
        </p:nvSpPr>
        <p:spPr>
          <a:xfrm>
            <a:off x="539638" y="5702733"/>
            <a:ext cx="797663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Need to find the architecture of the model to minimize the loss (or maximize the accuracy).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882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DARTS vs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25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277710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420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Since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goal </a:t>
            </a:r>
            <a:r>
              <a:rPr lang="it-IT" sz="1600" dirty="0" err="1"/>
              <a:t>is</a:t>
            </a:r>
            <a:r>
              <a:rPr lang="it-IT" sz="1600" dirty="0"/>
              <a:t> to 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DARTS and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approaches</a:t>
            </a:r>
            <a:r>
              <a:rPr lang="it-IT" sz="1600" dirty="0"/>
              <a:t>, a </a:t>
            </a:r>
            <a:r>
              <a:rPr lang="it-IT" sz="1600" b="1" dirty="0"/>
              <a:t>common </a:t>
            </a:r>
            <a:r>
              <a:rPr lang="it-IT" sz="1600" b="1" dirty="0" err="1"/>
              <a:t>structure</a:t>
            </a:r>
            <a:r>
              <a:rPr lang="it-IT" sz="1600" b="1" dirty="0"/>
              <a:t> </a:t>
            </a:r>
            <a:r>
              <a:rPr lang="it-IT" sz="1600" dirty="0"/>
              <a:t>for 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been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approaches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mainly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differ</a:t>
            </a:r>
            <a:r>
              <a:rPr lang="it-IT" sz="1600" dirty="0">
                <a:sym typeface="Wingdings" panose="05000000000000000000" pitchFamily="2" charset="2"/>
              </a:rPr>
              <a:t> in the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strategy.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the best </a:t>
            </a:r>
            <a:r>
              <a:rPr lang="it-IT" sz="1600" dirty="0" err="1"/>
              <a:t>architecture</a:t>
            </a:r>
            <a:r>
              <a:rPr lang="it-IT" sz="1600" dirty="0"/>
              <a:t> of a </a:t>
            </a:r>
            <a:r>
              <a:rPr lang="it-IT" sz="1600" dirty="0" err="1"/>
              <a:t>convolutional</a:t>
            </a:r>
            <a:r>
              <a:rPr lang="it-IT" sz="1600" dirty="0"/>
              <a:t> network for a task of image </a:t>
            </a:r>
            <a:r>
              <a:rPr lang="it-IT" sz="1600" dirty="0" err="1"/>
              <a:t>classification</a:t>
            </a:r>
            <a:r>
              <a:rPr lang="it-IT" sz="1600" dirty="0"/>
              <a:t>.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tools: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Python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PyTorch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framework;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Deep </a:t>
            </a:r>
            <a:r>
              <a:rPr lang="it-IT" sz="1600" b="1" dirty="0" err="1">
                <a:sym typeface="Wingdings" panose="05000000000000000000" pitchFamily="2" charset="2"/>
              </a:rPr>
              <a:t>Graph</a:t>
            </a:r>
            <a:r>
              <a:rPr lang="it-IT" sz="1600" b="1" dirty="0">
                <a:sym typeface="Wingdings" panose="05000000000000000000" pitchFamily="2" charset="2"/>
              </a:rPr>
              <a:t> Library </a:t>
            </a:r>
            <a:r>
              <a:rPr lang="it-IT" sz="1600" dirty="0">
                <a:sym typeface="Wingdings" panose="05000000000000000000" pitchFamily="2" charset="2"/>
              </a:rPr>
              <a:t>(DGL).</a:t>
            </a:r>
            <a:endParaRPr lang="it-IT" sz="1600" b="1" u="sng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16FB8A6E-45EE-74BF-AF46-17D2D4E4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6" y="4502026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14134D12-EE89-49C3-6A3E-054A011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44" y="432024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E7E511-BADC-8B21-26F5-C2A2E9B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4" y="5623780"/>
            <a:ext cx="2179397" cy="5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457171" y="1562582"/>
            <a:ext cx="7407797" cy="152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sym typeface="Wingdings" panose="05000000000000000000" pitchFamily="2" charset="2"/>
              </a:rPr>
              <a:t>CIFAR-10 </a:t>
            </a:r>
            <a:r>
              <a:rPr lang="it-IT" sz="1600" dirty="0">
                <a:sym typeface="Wingdings" panose="05000000000000000000" pitchFamily="2" charset="2"/>
              </a:rPr>
              <a:t>dataset: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60 000 32x32 RGB images in 10 classes, with 6 000 images per class;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50 000 training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10 000 test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</a:t>
            </a:r>
            <a:endParaRPr lang="it-IT" sz="1600" b="1" dirty="0">
              <a:sym typeface="Wingdings" panose="05000000000000000000" pitchFamily="2" charset="2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7CC557-3193-5AAD-E357-A6153E98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00" y="3377916"/>
            <a:ext cx="3994558" cy="3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899BB4B-C742-0BB7-5511-285D8E84DB60}"/>
              </a:ext>
            </a:extLst>
          </p:cNvPr>
          <p:cNvGrpSpPr/>
          <p:nvPr/>
        </p:nvGrpSpPr>
        <p:grpSpPr>
          <a:xfrm>
            <a:off x="836280" y="1700972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812B9C59-9E52-2113-E370-F62A25AE2268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AA103E6-E20E-55E4-C554-D7450E3F0EF5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5FB8255-6642-A8FE-1D24-459747E8B797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9F872073-481D-6488-CC98-234DE103ACD1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403ADEE7-F63F-D187-B122-E0161B4E8D42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89D1ABC1-BCBA-15B4-5EE1-00D2A0750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11B1125-CC00-B8D9-DC4D-8BCE77D6E2FA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3034932"/>
            <a:ext cx="6505001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defines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might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be </a:t>
            </a:r>
            <a:r>
              <a:rPr lang="it-IT" sz="1600" b="1" dirty="0" err="1">
                <a:sym typeface="Wingdings" panose="05000000000000000000" pitchFamily="2" charset="2"/>
              </a:rPr>
              <a:t>discover</a:t>
            </a:r>
            <a:r>
              <a:rPr lang="it-IT" sz="1600" dirty="0">
                <a:sym typeface="Wingdings" panose="05000000000000000000" pitchFamily="2" charset="2"/>
              </a:rPr>
              <a:t> by a NAS </a:t>
            </a:r>
            <a:r>
              <a:rPr lang="it-IT" sz="1600" dirty="0" err="1">
                <a:sym typeface="Wingdings" panose="05000000000000000000" pitchFamily="2" charset="2"/>
              </a:rPr>
              <a:t>approach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a </a:t>
            </a:r>
            <a:r>
              <a:rPr lang="it-IT" sz="1600" b="1" i="1" dirty="0">
                <a:sym typeface="Wingdings" panose="05000000000000000000" pitchFamily="2" charset="2"/>
              </a:rPr>
              <a:t>chain-</a:t>
            </a:r>
            <a:r>
              <a:rPr lang="it-IT" sz="1600" b="1" i="1" dirty="0" err="1">
                <a:sym typeface="Wingdings" panose="05000000000000000000" pitchFamily="2" charset="2"/>
              </a:rPr>
              <a:t>structured</a:t>
            </a:r>
            <a:r>
              <a:rPr lang="it-IT" sz="1600" b="1" i="1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neural</a:t>
            </a:r>
            <a:r>
              <a:rPr lang="it-IT" sz="1600" b="1" i="1" dirty="0">
                <a:sym typeface="Wingdings" panose="05000000000000000000" pitchFamily="2" charset="2"/>
              </a:rPr>
              <a:t> networks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endParaRPr lang="it-IT" sz="1600" i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parametrized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b="1" dirty="0" err="1">
                <a:sym typeface="Wingdings" panose="05000000000000000000" pitchFamily="2" charset="2"/>
              </a:rPr>
              <a:t>number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layers</a:t>
            </a:r>
            <a:r>
              <a:rPr lang="it-IT" sz="1600" dirty="0">
                <a:sym typeface="Wingdings" panose="05000000000000000000" pitchFamily="2" charset="2"/>
              </a:rPr>
              <a:t> (n), the </a:t>
            </a:r>
            <a:r>
              <a:rPr lang="it-IT" sz="1600" b="1" dirty="0" err="1">
                <a:sym typeface="Wingdings" panose="05000000000000000000" pitchFamily="2" charset="2"/>
              </a:rPr>
              <a:t>type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every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layer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executes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b="1" dirty="0" err="1">
                <a:sym typeface="Wingdings" panose="05000000000000000000" pitchFamily="2" charset="2"/>
              </a:rPr>
              <a:t>hyperparameters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associated</a:t>
            </a:r>
            <a:r>
              <a:rPr lang="it-IT" sz="1600" dirty="0">
                <a:sym typeface="Wingdings" panose="05000000000000000000" pitchFamily="2" charset="2"/>
              </a:rPr>
              <a:t> with the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rather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than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whole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major </a:t>
            </a:r>
            <a:r>
              <a:rPr lang="it-IT" sz="1600" dirty="0" err="1">
                <a:sym typeface="Wingdings" panose="05000000000000000000" pitchFamily="2" charset="2"/>
              </a:rPr>
              <a:t>advantages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space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drastically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reduced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easily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transferred</a:t>
            </a:r>
            <a:r>
              <a:rPr lang="it-IT" sz="1600" dirty="0">
                <a:sym typeface="Wingdings" panose="05000000000000000000" pitchFamily="2" charset="2"/>
              </a:rPr>
              <a:t> or </a:t>
            </a:r>
            <a:r>
              <a:rPr lang="it-IT" sz="1600" dirty="0" err="1">
                <a:sym typeface="Wingdings" panose="05000000000000000000" pitchFamily="2" charset="2"/>
              </a:rPr>
              <a:t>adapted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other</a:t>
            </a:r>
            <a:r>
              <a:rPr lang="it-IT" sz="1600" dirty="0">
                <a:sym typeface="Wingdings" panose="05000000000000000000" pitchFamily="2" charset="2"/>
              </a:rPr>
              <a:t> datasets and </a:t>
            </a:r>
            <a:r>
              <a:rPr lang="it-IT" sz="1600" dirty="0" err="1">
                <a:sym typeface="Wingdings" panose="05000000000000000000" pitchFamily="2" charset="2"/>
              </a:rPr>
              <a:t>useful</a:t>
            </a:r>
            <a:r>
              <a:rPr lang="it-IT" sz="1600" dirty="0">
                <a:sym typeface="Wingdings" panose="05000000000000000000" pitchFamily="2" charset="2"/>
              </a:rPr>
              <a:t> design </a:t>
            </a:r>
            <a:r>
              <a:rPr lang="it-IT" sz="1600" dirty="0" err="1">
                <a:sym typeface="Wingdings" panose="05000000000000000000" pitchFamily="2" charset="2"/>
              </a:rPr>
              <a:t>principle</a:t>
            </a:r>
            <a:r>
              <a:rPr lang="it-IT" sz="1600" dirty="0">
                <a:sym typeface="Wingdings" panose="05000000000000000000" pitchFamily="2" charset="2"/>
              </a:rPr>
              <a:t> in general.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745EEA5-307A-4F6D-35A0-9FD6C680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7" t="11815" r="25356" b="11308"/>
          <a:stretch/>
        </p:blipFill>
        <p:spPr>
          <a:xfrm>
            <a:off x="7020100" y="2039526"/>
            <a:ext cx="1242100" cy="41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3EE8C6B-1A77-F221-5B09-C884616EF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8" t="15079" r="9417" b="16404"/>
          <a:stretch/>
        </p:blipFill>
        <p:spPr>
          <a:xfrm>
            <a:off x="5125908" y="4027988"/>
            <a:ext cx="3496829" cy="1867369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1549906"/>
            <a:ext cx="7639320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sng" dirty="0">
                <a:effectLst/>
              </a:rPr>
              <a:t>Cell</a:t>
            </a:r>
            <a:r>
              <a:rPr lang="en-US" sz="1600" b="0" i="0" dirty="0">
                <a:effectLst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special block where layers are stacked just like any other model;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apply operations to get feature maps, which can be passed over to other cells.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M</a:t>
            </a:r>
            <a:r>
              <a:rPr lang="en-US" sz="1600" b="0" i="0" u="sng" dirty="0">
                <a:effectLst/>
              </a:rPr>
              <a:t>odel</a:t>
            </a:r>
            <a:r>
              <a:rPr lang="en-US" sz="1600" u="sng" dirty="0"/>
              <a:t>: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made by stacking these cells in a series to make a complete model.</a:t>
            </a: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B90628-4F58-BF0E-DBCB-34F797398C76}"/>
              </a:ext>
            </a:extLst>
          </p:cNvPr>
          <p:cNvSpPr txBox="1"/>
          <p:nvPr/>
        </p:nvSpPr>
        <p:spPr>
          <a:xfrm>
            <a:off x="391862" y="3777400"/>
            <a:ext cx="46530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Two </a:t>
            </a:r>
            <a:r>
              <a:rPr lang="it-IT" sz="1600" dirty="0" err="1">
                <a:sym typeface="Wingdings" panose="05000000000000000000" pitchFamily="2" charset="2"/>
              </a:rPr>
              <a:t>different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kind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Normal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dimensionality</a:t>
            </a:r>
            <a:r>
              <a:rPr lang="it-IT" sz="1600" dirty="0">
                <a:sym typeface="Wingdings" panose="05000000000000000000" pitchFamily="2" charset="2"/>
              </a:rPr>
              <a:t> of the input;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Reduction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dirty="0">
                <a:sym typeface="Wingdings" panose="05000000000000000000" pitchFamily="2" charset="2"/>
              </a:rPr>
              <a:t>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(</a:t>
            </a:r>
            <a:r>
              <a:rPr lang="it-IT" sz="1600" dirty="0" err="1">
                <a:sym typeface="Wingdings" panose="05000000000000000000" pitchFamily="2" charset="2"/>
              </a:rPr>
              <a:t>located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at</a:t>
            </a:r>
            <a:r>
              <a:rPr lang="it-IT" sz="1600" dirty="0">
                <a:sym typeface="Wingdings" panose="05000000000000000000" pitchFamily="2" charset="2"/>
              </a:rPr>
              <a:t> the 1/3 and 2/3 of the </a:t>
            </a:r>
            <a:r>
              <a:rPr lang="it-IT" sz="1600" dirty="0" err="1">
                <a:sym typeface="Wingdings" panose="05000000000000000000" pitchFamily="2" charset="2"/>
              </a:rPr>
              <a:t>depth</a:t>
            </a:r>
            <a:r>
              <a:rPr lang="it-IT" sz="1600" dirty="0">
                <a:sym typeface="Wingdings" panose="05000000000000000000" pitchFamily="2" charset="2"/>
              </a:rPr>
              <a:t> of the network).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16886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EB850F-FD51-35F8-7B3B-4F9B6F7F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4" t="8430" r="6960" b="8301"/>
          <a:stretch/>
        </p:blipFill>
        <p:spPr>
          <a:xfrm>
            <a:off x="1656552" y="1655180"/>
            <a:ext cx="6019895" cy="5001938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8769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2834</TotalTime>
  <Words>2513</Words>
  <Application>Microsoft Office PowerPoint</Application>
  <PresentationFormat>Presentazione su schermo (4:3)</PresentationFormat>
  <Paragraphs>388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DejaVu Sans</vt:lpstr>
      <vt:lpstr>Grotesque</vt:lpstr>
      <vt:lpstr>source-serif-pro</vt:lpstr>
      <vt:lpstr>Times New Roman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48</cp:revision>
  <dcterms:created xsi:type="dcterms:W3CDTF">2014-01-08T11:46:39Z</dcterms:created>
  <dcterms:modified xsi:type="dcterms:W3CDTF">2023-01-23T17:19:18Z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